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82" r:id="rId7"/>
    <p:sldId id="274" r:id="rId8"/>
    <p:sldId id="271" r:id="rId9"/>
    <p:sldId id="275" r:id="rId10"/>
    <p:sldId id="276" r:id="rId11"/>
    <p:sldId id="277" r:id="rId12"/>
    <p:sldId id="278" r:id="rId13"/>
    <p:sldId id="283" r:id="rId14"/>
    <p:sldId id="279" r:id="rId15"/>
    <p:sldId id="284" r:id="rId16"/>
    <p:sldId id="280"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108"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5CAC-879B-4BFD-AE1E-BC63FFDA8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89C1A2-9D69-4BA9-AB45-BE5AC15CFB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33166A-C61E-4C1C-BF79-6045C1B64FF8}"/>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5" name="Footer Placeholder 4">
            <a:extLst>
              <a:ext uri="{FF2B5EF4-FFF2-40B4-BE49-F238E27FC236}">
                <a16:creationId xmlns:a16="http://schemas.microsoft.com/office/drawing/2014/main" id="{C32C566E-0270-4AA1-8465-CA680ADC6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F536-F683-4941-8C2F-7CF2D28D2279}"/>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90386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5BBD-31D9-4090-B8A1-1634C6E547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85B3D4-970F-4DB2-979A-43E8DD0DAF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A5DD-E754-470D-916A-D8D1C9D0EC56}"/>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5" name="Footer Placeholder 4">
            <a:extLst>
              <a:ext uri="{FF2B5EF4-FFF2-40B4-BE49-F238E27FC236}">
                <a16:creationId xmlns:a16="http://schemas.microsoft.com/office/drawing/2014/main" id="{E82A35AC-6E80-4DE7-B780-546884A76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17B75-C256-42A8-AB45-388CBED25E9F}"/>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24920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F2830A-E125-477D-B025-84D44964B2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C270F6-A014-4D3B-9701-5B2A07984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F1E47-6CB2-4BE8-86FA-0A71AB6728DC}"/>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5" name="Footer Placeholder 4">
            <a:extLst>
              <a:ext uri="{FF2B5EF4-FFF2-40B4-BE49-F238E27FC236}">
                <a16:creationId xmlns:a16="http://schemas.microsoft.com/office/drawing/2014/main" id="{2BC48C1A-885A-44BB-8BEC-8B5415F36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32E4B-ED9D-4B68-942E-E7D87BA885C5}"/>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17813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3B5C-3A99-485D-9A86-CC70980F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89F56-C8AE-4285-8DA1-28D2F4106F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7A7872-554A-4958-8B8C-245E7EB2A9FF}"/>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5" name="Footer Placeholder 4">
            <a:extLst>
              <a:ext uri="{FF2B5EF4-FFF2-40B4-BE49-F238E27FC236}">
                <a16:creationId xmlns:a16="http://schemas.microsoft.com/office/drawing/2014/main" id="{729D508E-5F33-4C20-956C-52C86FDB3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3304E-292A-4617-A93D-ABC7DC19BC62}"/>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170545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97B5-A939-4F37-8A83-ACCAF28E9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600DA4-1D91-4BA8-880A-1B1203098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618EC-554B-453F-AB8E-097F3C68F853}"/>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5" name="Footer Placeholder 4">
            <a:extLst>
              <a:ext uri="{FF2B5EF4-FFF2-40B4-BE49-F238E27FC236}">
                <a16:creationId xmlns:a16="http://schemas.microsoft.com/office/drawing/2014/main" id="{544638FD-36D0-498B-A617-A35D2D081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C5A4D-90CA-4338-8E8C-2C3F9C598259}"/>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241576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8B2B-B790-4C29-BB14-B2F6DD73C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A8E2CA-70CF-4224-94F6-D77FDD5B53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55B7F6-34B9-4B95-9446-8804097594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AC6FF9-51E0-4CC2-BA08-8180C3CE326F}"/>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6" name="Footer Placeholder 5">
            <a:extLst>
              <a:ext uri="{FF2B5EF4-FFF2-40B4-BE49-F238E27FC236}">
                <a16:creationId xmlns:a16="http://schemas.microsoft.com/office/drawing/2014/main" id="{3042D6ED-A675-4569-9197-FD978A6AC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A253B-D95D-41E5-B590-BB2505486CC3}"/>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326344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CDCB-99EF-4700-8CEB-7E06017B4B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1AC874-346D-43DA-A403-358F2F881B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1DB31-88C8-4429-952E-C42A59B27D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4C52-3008-4587-A846-6E429AC1C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E8DFB-D676-49FD-A8AD-6B4AF86DF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9C45E1-D225-4695-A129-C46D798BF90F}"/>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8" name="Footer Placeholder 7">
            <a:extLst>
              <a:ext uri="{FF2B5EF4-FFF2-40B4-BE49-F238E27FC236}">
                <a16:creationId xmlns:a16="http://schemas.microsoft.com/office/drawing/2014/main" id="{D096731F-4DC9-4B72-BEBB-BD545F9BB0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33B4CE-A9EC-426F-AD41-4F0FEB4335E1}"/>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403612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8414-3B9D-454E-B36E-7F0BE833B9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E2A43-84DB-40F0-84DB-E38221F63328}"/>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4" name="Footer Placeholder 3">
            <a:extLst>
              <a:ext uri="{FF2B5EF4-FFF2-40B4-BE49-F238E27FC236}">
                <a16:creationId xmlns:a16="http://schemas.microsoft.com/office/drawing/2014/main" id="{C69B33C1-16E7-4F87-857E-9E2FB4CF88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C72432-FBC7-4B2D-9355-9094D3AF6385}"/>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126582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2E67B-834B-4DCF-8793-71358F6C0C3A}"/>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3" name="Footer Placeholder 2">
            <a:extLst>
              <a:ext uri="{FF2B5EF4-FFF2-40B4-BE49-F238E27FC236}">
                <a16:creationId xmlns:a16="http://schemas.microsoft.com/office/drawing/2014/main" id="{23068855-DD31-4567-85FD-80C7AB5BFE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CB45F2-2B87-4601-94C1-A461CA3D7327}"/>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163799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7A83-0B2C-47DD-8D84-AAEB684CE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8A9FD4-351D-4A7F-9F05-9DACCCD27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17E58-3AB5-453B-B4EE-A726A2F2D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89A91-0C39-4380-B7A3-0E1E1F6CA92D}"/>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6" name="Footer Placeholder 5">
            <a:extLst>
              <a:ext uri="{FF2B5EF4-FFF2-40B4-BE49-F238E27FC236}">
                <a16:creationId xmlns:a16="http://schemas.microsoft.com/office/drawing/2014/main" id="{A2A09785-3CF0-426F-B67F-DE2F92F8B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204BF1-F03D-49D7-976B-021B205E56F9}"/>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150192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C477-BD9F-4BCC-B060-B041D35ECD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0F9CA-0AC9-4621-8674-60C7FB91E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C57D4-063B-4861-8DDC-4F23ECA06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2BBC4-986D-4981-BE2C-858CCD34F005}"/>
              </a:ext>
            </a:extLst>
          </p:cNvPr>
          <p:cNvSpPr>
            <a:spLocks noGrp="1"/>
          </p:cNvSpPr>
          <p:nvPr>
            <p:ph type="dt" sz="half" idx="10"/>
          </p:nvPr>
        </p:nvSpPr>
        <p:spPr/>
        <p:txBody>
          <a:bodyPr/>
          <a:lstStyle/>
          <a:p>
            <a:fld id="{DC29AF3A-FCA5-4568-90C2-0FACCA8C730A}" type="datetimeFigureOut">
              <a:rPr lang="en-US" smtClean="0"/>
              <a:t>7/31/2022</a:t>
            </a:fld>
            <a:endParaRPr lang="en-US"/>
          </a:p>
        </p:txBody>
      </p:sp>
      <p:sp>
        <p:nvSpPr>
          <p:cNvPr id="6" name="Footer Placeholder 5">
            <a:extLst>
              <a:ext uri="{FF2B5EF4-FFF2-40B4-BE49-F238E27FC236}">
                <a16:creationId xmlns:a16="http://schemas.microsoft.com/office/drawing/2014/main" id="{10A951F4-30EF-46E6-8F25-6B77CB880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2045EA-4763-453C-A1EE-497F754ABBA9}"/>
              </a:ext>
            </a:extLst>
          </p:cNvPr>
          <p:cNvSpPr>
            <a:spLocks noGrp="1"/>
          </p:cNvSpPr>
          <p:nvPr>
            <p:ph type="sldNum" sz="quarter" idx="12"/>
          </p:nvPr>
        </p:nvSpPr>
        <p:spPr/>
        <p:txBody>
          <a:bodyPr/>
          <a:lstStyle/>
          <a:p>
            <a:fld id="{95B4CAFE-BE4D-4628-B360-2A52583D7AAA}" type="slidenum">
              <a:rPr lang="en-US" smtClean="0"/>
              <a:t>‹#›</a:t>
            </a:fld>
            <a:endParaRPr lang="en-US"/>
          </a:p>
        </p:txBody>
      </p:sp>
    </p:spTree>
    <p:extLst>
      <p:ext uri="{BB962C8B-B14F-4D97-AF65-F5344CB8AC3E}">
        <p14:creationId xmlns:p14="http://schemas.microsoft.com/office/powerpoint/2010/main" val="330078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0F792-CA83-4956-AD8C-73C316BC8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118EED-0632-4604-B8F9-FFC0FF528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0F801-8883-461F-B7C3-72CE7DEA2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AF3A-FCA5-4568-90C2-0FACCA8C730A}" type="datetimeFigureOut">
              <a:rPr lang="en-US" smtClean="0"/>
              <a:t>7/31/2022</a:t>
            </a:fld>
            <a:endParaRPr lang="en-US"/>
          </a:p>
        </p:txBody>
      </p:sp>
      <p:sp>
        <p:nvSpPr>
          <p:cNvPr id="5" name="Footer Placeholder 4">
            <a:extLst>
              <a:ext uri="{FF2B5EF4-FFF2-40B4-BE49-F238E27FC236}">
                <a16:creationId xmlns:a16="http://schemas.microsoft.com/office/drawing/2014/main" id="{AEBD2E5B-1F8D-44BB-BB4A-0D625EDBD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55784A-AF59-4BAA-86BA-0FFF71465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4CAFE-BE4D-4628-B360-2A52583D7AAA}" type="slidenum">
              <a:rPr lang="en-US" smtClean="0"/>
              <a:t>‹#›</a:t>
            </a:fld>
            <a:endParaRPr lang="en-US"/>
          </a:p>
        </p:txBody>
      </p:sp>
    </p:spTree>
    <p:extLst>
      <p:ext uri="{BB962C8B-B14F-4D97-AF65-F5344CB8AC3E}">
        <p14:creationId xmlns:p14="http://schemas.microsoft.com/office/powerpoint/2010/main" val="2917944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A6274E2-11D3-4FF2-B3BA-31CE97644B7C}"/>
              </a:ext>
            </a:extLst>
          </p:cNvPr>
          <p:cNvSpPr txBox="1">
            <a:spLocks/>
          </p:cNvSpPr>
          <p:nvPr/>
        </p:nvSpPr>
        <p:spPr>
          <a:xfrm>
            <a:off x="629412" y="4282671"/>
            <a:ext cx="10649688" cy="2789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4000"/>
              <a:t> </a:t>
            </a:r>
            <a:endParaRPr lang="en-US" sz="4000" dirty="0"/>
          </a:p>
        </p:txBody>
      </p:sp>
      <p:pic>
        <p:nvPicPr>
          <p:cNvPr id="8" name="Image 10">
            <a:extLst>
              <a:ext uri="{FF2B5EF4-FFF2-40B4-BE49-F238E27FC236}">
                <a16:creationId xmlns:a16="http://schemas.microsoft.com/office/drawing/2014/main" id="{614BBEC5-CA63-435C-89AE-4DFAF451E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805" y="1062842"/>
            <a:ext cx="5896389" cy="5257275"/>
          </a:xfrm>
          <a:prstGeom prst="rect">
            <a:avLst/>
          </a:prstGeom>
        </p:spPr>
      </p:pic>
    </p:spTree>
    <p:extLst>
      <p:ext uri="{BB962C8B-B14F-4D97-AF65-F5344CB8AC3E}">
        <p14:creationId xmlns:p14="http://schemas.microsoft.com/office/powerpoint/2010/main" val="187506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53B0B7-0554-4D06-FABE-F062F249C699}"/>
              </a:ext>
            </a:extLst>
          </p:cNvPr>
          <p:cNvSpPr>
            <a:spLocks noGrp="1"/>
          </p:cNvSpPr>
          <p:nvPr>
            <p:ph type="title"/>
          </p:nvPr>
        </p:nvSpPr>
        <p:spPr>
          <a:xfrm>
            <a:off x="410766" y="365125"/>
            <a:ext cx="6809431" cy="1064505"/>
          </a:xfrm>
        </p:spPr>
        <p:txBody>
          <a:bodyPr>
            <a:normAutofit/>
          </a:bodyPr>
          <a:lstStyle/>
          <a:p>
            <a:r>
              <a:rPr lang="fr-FR" sz="4000" b="1" dirty="0">
                <a:solidFill>
                  <a:schemeClr val="accent2"/>
                </a:solidFill>
              </a:rPr>
              <a:t>III. </a:t>
            </a:r>
            <a:r>
              <a:rPr lang="fr-FR" sz="4000" b="1" u="sng" dirty="0">
                <a:solidFill>
                  <a:schemeClr val="accent2"/>
                </a:solidFill>
              </a:rPr>
              <a:t>Stratégies Adoptées</a:t>
            </a:r>
          </a:p>
        </p:txBody>
      </p:sp>
      <p:sp>
        <p:nvSpPr>
          <p:cNvPr id="3" name="Espace réservé du contenu 2">
            <a:extLst>
              <a:ext uri="{FF2B5EF4-FFF2-40B4-BE49-F238E27FC236}">
                <a16:creationId xmlns:a16="http://schemas.microsoft.com/office/drawing/2014/main" id="{CF28534F-0416-010C-1981-0AF01662E296}"/>
              </a:ext>
            </a:extLst>
          </p:cNvPr>
          <p:cNvSpPr>
            <a:spLocks noGrp="1"/>
          </p:cNvSpPr>
          <p:nvPr>
            <p:ph idx="1"/>
          </p:nvPr>
        </p:nvSpPr>
        <p:spPr>
          <a:xfrm>
            <a:off x="410766" y="1690688"/>
            <a:ext cx="7058813" cy="4686361"/>
          </a:xfrm>
        </p:spPr>
        <p:txBody>
          <a:bodyPr>
            <a:normAutofit fontScale="85000" lnSpcReduction="20000"/>
          </a:bodyPr>
          <a:lstStyle/>
          <a:p>
            <a:pPr marL="514350" indent="-514350">
              <a:buAutoNum type="alphaUcPeriod"/>
            </a:pPr>
            <a:r>
              <a:rPr lang="fr-FR" sz="3500" b="1" u="sng" dirty="0">
                <a:solidFill>
                  <a:schemeClr val="accent1"/>
                </a:solidFill>
              </a:rPr>
              <a:t>Une communication 2.0</a:t>
            </a:r>
          </a:p>
          <a:p>
            <a:pPr marL="0" indent="0" algn="just">
              <a:buNone/>
            </a:pPr>
            <a:r>
              <a:rPr lang="fr-FR" dirty="0"/>
              <a:t>Se faire qualitativement connaître en usant d’une communication mixte </a:t>
            </a:r>
            <a:r>
              <a:rPr lang="fr-FR"/>
              <a:t>par facebook</a:t>
            </a:r>
            <a:r>
              <a:rPr lang="fr-FR" dirty="0"/>
              <a:t>, site internet, flyers</a:t>
            </a:r>
            <a:r>
              <a:rPr lang="fr-FR"/>
              <a:t>, spots publicitaires </a:t>
            </a:r>
            <a:r>
              <a:rPr lang="fr-FR" dirty="0"/>
              <a:t>et les journées portes ouvertes.</a:t>
            </a:r>
          </a:p>
          <a:p>
            <a:pPr marL="0" indent="0">
              <a:buNone/>
            </a:pPr>
            <a:endParaRPr lang="fr-FR" dirty="0"/>
          </a:p>
          <a:p>
            <a:pPr marL="0" indent="0">
              <a:buNone/>
            </a:pPr>
            <a:r>
              <a:rPr lang="fr-FR" sz="3500" b="1" dirty="0">
                <a:solidFill>
                  <a:schemeClr val="accent1"/>
                </a:solidFill>
              </a:rPr>
              <a:t>B. </a:t>
            </a:r>
            <a:r>
              <a:rPr lang="fr-FR" sz="3500" b="1" u="sng" dirty="0">
                <a:solidFill>
                  <a:schemeClr val="accent1"/>
                </a:solidFill>
              </a:rPr>
              <a:t>Une stratégie de financement combinée </a:t>
            </a:r>
          </a:p>
          <a:p>
            <a:pPr algn="just"/>
            <a:r>
              <a:rPr lang="fr-FR" dirty="0"/>
              <a:t>Fond propre</a:t>
            </a:r>
          </a:p>
          <a:p>
            <a:pPr algn="just"/>
            <a:r>
              <a:rPr lang="fr-FR" dirty="0"/>
              <a:t>La sollicitation des âmes de bonne volonté</a:t>
            </a:r>
          </a:p>
          <a:p>
            <a:pPr algn="just"/>
            <a:r>
              <a:rPr lang="fr-FR" dirty="0"/>
              <a:t>Le  développement des activités génératrices de revenus : Vacance utile, location des espaces et salles, organisation des tournois sportifs, la création d’une académie et les cours de répétition.</a:t>
            </a:r>
          </a:p>
        </p:txBody>
      </p:sp>
      <p:pic>
        <p:nvPicPr>
          <p:cNvPr id="6" name="Image 6">
            <a:extLst>
              <a:ext uri="{FF2B5EF4-FFF2-40B4-BE49-F238E27FC236}">
                <a16:creationId xmlns:a16="http://schemas.microsoft.com/office/drawing/2014/main" id="{54579D4B-60A4-A81A-3DBC-B74C827D7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344" y="475013"/>
            <a:ext cx="3717890" cy="2384246"/>
          </a:xfrm>
          <a:prstGeom prst="rect">
            <a:avLst/>
          </a:prstGeom>
        </p:spPr>
      </p:pic>
      <p:pic>
        <p:nvPicPr>
          <p:cNvPr id="4" name="Image 4">
            <a:extLst>
              <a:ext uri="{FF2B5EF4-FFF2-40B4-BE49-F238E27FC236}">
                <a16:creationId xmlns:a16="http://schemas.microsoft.com/office/drawing/2014/main" id="{D24E6D2B-ACD1-FCF1-C5A3-B8E2F9D6E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335" y="3859481"/>
            <a:ext cx="3673990" cy="2529444"/>
          </a:xfrm>
          <a:prstGeom prst="rect">
            <a:avLst/>
          </a:prstGeom>
        </p:spPr>
      </p:pic>
    </p:spTree>
    <p:extLst>
      <p:ext uri="{BB962C8B-B14F-4D97-AF65-F5344CB8AC3E}">
        <p14:creationId xmlns:p14="http://schemas.microsoft.com/office/powerpoint/2010/main" val="404742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DB5AE-999B-D269-CF1F-70481CBEC153}"/>
              </a:ext>
            </a:extLst>
          </p:cNvPr>
          <p:cNvSpPr>
            <a:spLocks noGrp="1"/>
          </p:cNvSpPr>
          <p:nvPr>
            <p:ph type="title"/>
          </p:nvPr>
        </p:nvSpPr>
        <p:spPr>
          <a:xfrm>
            <a:off x="516731" y="222250"/>
            <a:ext cx="7216378" cy="1188641"/>
          </a:xfrm>
        </p:spPr>
        <p:txBody>
          <a:bodyPr>
            <a:normAutofit/>
          </a:bodyPr>
          <a:lstStyle/>
          <a:p>
            <a:r>
              <a:rPr lang="fr-FR" sz="4000" b="1">
                <a:solidFill>
                  <a:schemeClr val="accent2"/>
                </a:solidFill>
              </a:rPr>
              <a:t>IV. </a:t>
            </a:r>
            <a:r>
              <a:rPr lang="fr-FR" sz="4000" b="1" u="sng">
                <a:solidFill>
                  <a:schemeClr val="accent2"/>
                </a:solidFill>
              </a:rPr>
              <a:t>Difficultés : LES BESOINS </a:t>
            </a:r>
            <a:endParaRPr lang="fr-FR" sz="4000" b="1" u="sng" dirty="0">
              <a:solidFill>
                <a:schemeClr val="accent2"/>
              </a:solidFill>
            </a:endParaRPr>
          </a:p>
        </p:txBody>
      </p:sp>
      <p:sp>
        <p:nvSpPr>
          <p:cNvPr id="3" name="Espace réservé du contenu 2">
            <a:extLst>
              <a:ext uri="{FF2B5EF4-FFF2-40B4-BE49-F238E27FC236}">
                <a16:creationId xmlns:a16="http://schemas.microsoft.com/office/drawing/2014/main" id="{E625BE69-2277-E0FF-44CE-3F26D7EADE34}"/>
              </a:ext>
            </a:extLst>
          </p:cNvPr>
          <p:cNvSpPr>
            <a:spLocks noGrp="1"/>
          </p:cNvSpPr>
          <p:nvPr>
            <p:ph sz="half" idx="1"/>
          </p:nvPr>
        </p:nvSpPr>
        <p:spPr>
          <a:xfrm>
            <a:off x="516731" y="1861343"/>
            <a:ext cx="5181600" cy="4351338"/>
          </a:xfrm>
        </p:spPr>
        <p:txBody>
          <a:bodyPr>
            <a:normAutofit fontScale="85000" lnSpcReduction="20000"/>
          </a:bodyPr>
          <a:lstStyle/>
          <a:p>
            <a:pPr marL="514350" indent="-514350">
              <a:buAutoNum type="alphaUcPeriod"/>
            </a:pPr>
            <a:r>
              <a:rPr lang="fr-FR" sz="3800" b="1" u="sng" dirty="0">
                <a:solidFill>
                  <a:schemeClr val="accent1"/>
                </a:solidFill>
              </a:rPr>
              <a:t>Besoin de Fond Propre</a:t>
            </a:r>
            <a:r>
              <a:rPr lang="fr-FR" sz="3200" b="1" u="sng" dirty="0">
                <a:solidFill>
                  <a:schemeClr val="accent1"/>
                </a:solidFill>
              </a:rPr>
              <a:t>.</a:t>
            </a:r>
          </a:p>
          <a:p>
            <a:pPr marL="0" indent="0" algn="just">
              <a:buNone/>
            </a:pPr>
            <a:r>
              <a:rPr lang="fr-FR" dirty="0"/>
              <a:t>Nous souhaiterions avoir un soutien financier afin de faire face aux challenges que nous rencontrons chaque année. Ainsi des levées </a:t>
            </a:r>
            <a:r>
              <a:rPr lang="fr-FR"/>
              <a:t>de fonds </a:t>
            </a:r>
            <a:r>
              <a:rPr lang="fr-FR" dirty="0"/>
              <a:t>pour soutenir notre école nous </a:t>
            </a:r>
            <a:r>
              <a:rPr lang="fr-FR"/>
              <a:t>permettront d’innover </a:t>
            </a:r>
            <a:r>
              <a:rPr lang="fr-FR" dirty="0"/>
              <a:t>davantage l’enseignement pour mieux susciter la créativité des écoliers; de donner un cadre et des ressources aux encadreurs </a:t>
            </a:r>
            <a:r>
              <a:rPr lang="fr-FR"/>
              <a:t>afin qu’ils offrent le meilleur d’eux-mêmes </a:t>
            </a:r>
            <a:r>
              <a:rPr lang="fr-FR" dirty="0"/>
              <a:t>pour transmettre des connaissances </a:t>
            </a:r>
            <a:r>
              <a:rPr lang="fr-FR"/>
              <a:t>de façon </a:t>
            </a:r>
            <a:r>
              <a:rPr lang="fr-FR" dirty="0"/>
              <a:t>optimale.</a:t>
            </a:r>
          </a:p>
          <a:p>
            <a:pPr marL="0" indent="0">
              <a:buNone/>
            </a:pPr>
            <a:r>
              <a:rPr lang="fr-FR" dirty="0"/>
              <a:t> </a:t>
            </a:r>
          </a:p>
        </p:txBody>
      </p:sp>
      <p:sp>
        <p:nvSpPr>
          <p:cNvPr id="4" name="Espace réservé du contenu 3"/>
          <p:cNvSpPr>
            <a:spLocks noGrp="1"/>
          </p:cNvSpPr>
          <p:nvPr>
            <p:ph sz="half" idx="2"/>
          </p:nvPr>
        </p:nvSpPr>
        <p:spPr>
          <a:xfrm>
            <a:off x="6709558" y="2173184"/>
            <a:ext cx="4417621" cy="3503222"/>
          </a:xfrm>
        </p:spPr>
        <p:txBody>
          <a:bodyPr>
            <a:normAutofit fontScale="85000" lnSpcReduction="20000"/>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558" y="1861343"/>
            <a:ext cx="4965711" cy="381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88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0C1931-68D2-E1BB-C691-9D6CDEC669C8}"/>
              </a:ext>
            </a:extLst>
          </p:cNvPr>
          <p:cNvSpPr>
            <a:spLocks noGrp="1"/>
          </p:cNvSpPr>
          <p:nvPr>
            <p:ph type="title"/>
          </p:nvPr>
        </p:nvSpPr>
        <p:spPr>
          <a:xfrm>
            <a:off x="463880" y="0"/>
            <a:ext cx="7231330" cy="1125141"/>
          </a:xfrm>
        </p:spPr>
        <p:txBody>
          <a:bodyPr>
            <a:normAutofit/>
          </a:bodyPr>
          <a:lstStyle/>
          <a:p>
            <a:r>
              <a:rPr lang="fr-FR" sz="3200" b="1" dirty="0">
                <a:solidFill>
                  <a:schemeClr val="accent1"/>
                </a:solidFill>
              </a:rPr>
              <a:t>B. </a:t>
            </a:r>
            <a:r>
              <a:rPr lang="fr-FR" sz="3200" b="1" u="sng" dirty="0">
                <a:solidFill>
                  <a:schemeClr val="accent1"/>
                </a:solidFill>
              </a:rPr>
              <a:t>Un grand besoin </a:t>
            </a:r>
            <a:r>
              <a:rPr lang="fr-FR" sz="3200" b="1" u="sng">
                <a:solidFill>
                  <a:schemeClr val="accent1"/>
                </a:solidFill>
              </a:rPr>
              <a:t>Logistique général</a:t>
            </a:r>
            <a:endParaRPr lang="fr-FR" sz="3200" b="1" u="sng" dirty="0">
              <a:solidFill>
                <a:schemeClr val="accent1"/>
              </a:solidFill>
            </a:endParaRPr>
          </a:p>
        </p:txBody>
      </p:sp>
      <p:sp>
        <p:nvSpPr>
          <p:cNvPr id="3" name="Espace réservé du contenu 2">
            <a:extLst>
              <a:ext uri="{FF2B5EF4-FFF2-40B4-BE49-F238E27FC236}">
                <a16:creationId xmlns:a16="http://schemas.microsoft.com/office/drawing/2014/main" id="{37B5E5F5-9C4D-D8D1-6813-C0448B7ADD81}"/>
              </a:ext>
            </a:extLst>
          </p:cNvPr>
          <p:cNvSpPr>
            <a:spLocks noGrp="1"/>
          </p:cNvSpPr>
          <p:nvPr>
            <p:ph idx="1"/>
          </p:nvPr>
        </p:nvSpPr>
        <p:spPr>
          <a:xfrm>
            <a:off x="278776" y="1396177"/>
            <a:ext cx="7594564" cy="5313382"/>
          </a:xfrm>
        </p:spPr>
        <p:txBody>
          <a:bodyPr>
            <a:normAutofit lnSpcReduction="10000"/>
          </a:bodyPr>
          <a:lstStyle/>
          <a:p>
            <a:pPr algn="just"/>
            <a:r>
              <a:rPr lang="fr-FR" dirty="0"/>
              <a:t>Nos besoins matériels sont nombreux. Nous retenons ceux-ci:</a:t>
            </a:r>
          </a:p>
          <a:p>
            <a:pPr marL="514350" indent="-514350" algn="just">
              <a:buFont typeface="+mj-lt"/>
              <a:buAutoNum type="arabicPeriod"/>
            </a:pPr>
            <a:r>
              <a:rPr lang="fr-FR" i="1" dirty="0">
                <a:solidFill>
                  <a:srgbClr val="7030A0"/>
                </a:solidFill>
              </a:rPr>
              <a:t>Des Bus  scolaires et quelques véhicules pour le Staff.</a:t>
            </a:r>
          </a:p>
          <a:p>
            <a:pPr marL="514350" indent="-514350" algn="just">
              <a:buFont typeface="+mj-lt"/>
              <a:buAutoNum type="arabicPeriod"/>
            </a:pPr>
            <a:r>
              <a:rPr lang="fr-FR" i="1" dirty="0">
                <a:solidFill>
                  <a:srgbClr val="7030A0"/>
                </a:solidFill>
              </a:rPr>
              <a:t>Un réfectoire garni.</a:t>
            </a:r>
          </a:p>
          <a:p>
            <a:pPr marL="514350" indent="-514350" algn="just">
              <a:buFont typeface="+mj-lt"/>
              <a:buAutoNum type="arabicPeriod"/>
            </a:pPr>
            <a:r>
              <a:rPr lang="fr-FR" i="1" dirty="0">
                <a:solidFill>
                  <a:srgbClr val="7030A0"/>
                </a:solidFill>
              </a:rPr>
              <a:t>Des équipements pour la salle de conférence.</a:t>
            </a:r>
          </a:p>
          <a:p>
            <a:pPr marL="514350" indent="-514350" algn="just">
              <a:buFont typeface="+mj-lt"/>
              <a:buAutoNum type="arabicPeriod"/>
            </a:pPr>
            <a:r>
              <a:rPr lang="fr-FR" i="1">
                <a:solidFill>
                  <a:srgbClr val="7030A0"/>
                </a:solidFill>
              </a:rPr>
              <a:t>Des tables bancs, tableaux </a:t>
            </a:r>
            <a:r>
              <a:rPr lang="fr-FR" i="1" dirty="0">
                <a:solidFill>
                  <a:srgbClr val="7030A0"/>
                </a:solidFill>
              </a:rPr>
              <a:t>et équipements adéquats pour 5 salles de classe qui </a:t>
            </a:r>
            <a:r>
              <a:rPr lang="fr-FR" i="1">
                <a:solidFill>
                  <a:srgbClr val="7030A0"/>
                </a:solidFill>
              </a:rPr>
              <a:t>sont vides </a:t>
            </a:r>
            <a:r>
              <a:rPr lang="fr-FR" i="1" dirty="0">
                <a:solidFill>
                  <a:srgbClr val="7030A0"/>
                </a:solidFill>
              </a:rPr>
              <a:t>en ce moment.</a:t>
            </a:r>
          </a:p>
          <a:p>
            <a:pPr marL="514350" indent="-514350" algn="just">
              <a:buFont typeface="+mj-lt"/>
              <a:buAutoNum type="arabicPeriod"/>
            </a:pPr>
            <a:r>
              <a:rPr lang="fr-FR" i="1">
                <a:solidFill>
                  <a:srgbClr val="7030A0"/>
                </a:solidFill>
              </a:rPr>
              <a:t>Une salle </a:t>
            </a:r>
            <a:r>
              <a:rPr lang="fr-FR" i="1" dirty="0">
                <a:solidFill>
                  <a:srgbClr val="7030A0"/>
                </a:solidFill>
              </a:rPr>
              <a:t>de créativité </a:t>
            </a:r>
            <a:r>
              <a:rPr lang="fr-FR" i="1">
                <a:solidFill>
                  <a:srgbClr val="7030A0"/>
                </a:solidFill>
              </a:rPr>
              <a:t>(Atelier, salle </a:t>
            </a:r>
            <a:r>
              <a:rPr lang="fr-FR" i="1" dirty="0">
                <a:solidFill>
                  <a:srgbClr val="7030A0"/>
                </a:solidFill>
              </a:rPr>
              <a:t>de projection)</a:t>
            </a:r>
          </a:p>
          <a:p>
            <a:pPr marL="514350" indent="-514350" algn="just">
              <a:buFont typeface="+mj-lt"/>
              <a:buAutoNum type="arabicPeriod"/>
            </a:pPr>
            <a:r>
              <a:rPr lang="fr-FR" i="1">
                <a:solidFill>
                  <a:srgbClr val="7030A0"/>
                </a:solidFill>
              </a:rPr>
              <a:t>Une salle polyvalente </a:t>
            </a:r>
            <a:r>
              <a:rPr lang="fr-FR" i="1" dirty="0">
                <a:solidFill>
                  <a:srgbClr val="7030A0"/>
                </a:solidFill>
              </a:rPr>
              <a:t>pour des activités périscolaires globales.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268" y="320268"/>
            <a:ext cx="3843999" cy="215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68" y="5038182"/>
            <a:ext cx="3924963" cy="175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268" y="2472085"/>
            <a:ext cx="3843999" cy="256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96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11422E-1D20-AFDB-EC50-2F577836D0F3}"/>
              </a:ext>
            </a:extLst>
          </p:cNvPr>
          <p:cNvSpPr>
            <a:spLocks noGrp="1"/>
          </p:cNvSpPr>
          <p:nvPr>
            <p:ph type="title"/>
          </p:nvPr>
        </p:nvSpPr>
        <p:spPr>
          <a:xfrm>
            <a:off x="445294" y="-2497"/>
            <a:ext cx="8768953" cy="886718"/>
          </a:xfrm>
        </p:spPr>
        <p:txBody>
          <a:bodyPr>
            <a:normAutofit/>
          </a:bodyPr>
          <a:lstStyle/>
          <a:p>
            <a:r>
              <a:rPr lang="fr-FR" sz="3200" b="1">
                <a:solidFill>
                  <a:schemeClr val="accent1"/>
                </a:solidFill>
              </a:rPr>
              <a:t>C. </a:t>
            </a:r>
            <a:r>
              <a:rPr lang="fr-FR" sz="3200" b="1" u="sng">
                <a:solidFill>
                  <a:schemeClr val="accent1"/>
                </a:solidFill>
              </a:rPr>
              <a:t>Des besoins spécifiques pour la maternelle </a:t>
            </a:r>
          </a:p>
        </p:txBody>
      </p:sp>
      <p:sp>
        <p:nvSpPr>
          <p:cNvPr id="3" name="Espace réservé du contenu 2">
            <a:extLst>
              <a:ext uri="{FF2B5EF4-FFF2-40B4-BE49-F238E27FC236}">
                <a16:creationId xmlns:a16="http://schemas.microsoft.com/office/drawing/2014/main" id="{27DC2648-9D5A-B596-6923-3DC740DBD73C}"/>
              </a:ext>
            </a:extLst>
          </p:cNvPr>
          <p:cNvSpPr>
            <a:spLocks noGrp="1"/>
          </p:cNvSpPr>
          <p:nvPr>
            <p:ph sz="half" idx="1"/>
          </p:nvPr>
        </p:nvSpPr>
        <p:spPr>
          <a:xfrm>
            <a:off x="445294" y="1251843"/>
            <a:ext cx="5990034" cy="5167312"/>
          </a:xfrm>
        </p:spPr>
        <p:txBody>
          <a:bodyPr anchor="ctr">
            <a:noAutofit/>
          </a:bodyPr>
          <a:lstStyle/>
          <a:p>
            <a:pPr algn="just"/>
            <a:r>
              <a:rPr lang="fr-FR" sz="2400" i="1"/>
              <a:t> Petites chaises, petites tables, tableaux mobiles, microprojecteur et ou téléviseur,
Cartes illustratives anglais/français; lettres,chriffres; corps humain, ballons, équipements d’éveil (matériel d’illustration. Jeux de construction, poupées,Animaux et végétaux (légumes et fruits),</a:t>
            </a:r>
          </a:p>
          <a:p>
            <a:pPr algn="just"/>
            <a:r>
              <a:rPr lang="fr-FR" sz="2400" i="1"/>
              <a:t>Les objets de cuisine, les outils du docteur; menuisier,
Les moyens de transport en </a:t>
            </a:r>
            <a:r>
              <a:rPr lang="fr-FR" sz="2400" b="1" i="1"/>
              <a:t>jouets</a:t>
            </a:r>
            <a:r>
              <a:rPr lang="fr-FR" sz="2400" i="1"/>
              <a:t> ( voitures, vélos camions,motos),
Des petits livres de contes avec images d’illustration pour enfants de 3 à 5 ans en anglais et en français.</a:t>
            </a:r>
          </a:p>
        </p:txBody>
      </p:sp>
      <p:pic>
        <p:nvPicPr>
          <p:cNvPr id="5" name="Image 5">
            <a:extLst>
              <a:ext uri="{FF2B5EF4-FFF2-40B4-BE49-F238E27FC236}">
                <a16:creationId xmlns:a16="http://schemas.microsoft.com/office/drawing/2014/main" id="{3E10D500-EF71-2E4E-868E-C832DBE9A1F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9532" y="1251843"/>
            <a:ext cx="5007174" cy="2462907"/>
          </a:xfrm>
        </p:spPr>
      </p:pic>
      <p:pic>
        <p:nvPicPr>
          <p:cNvPr id="6" name="Image 6">
            <a:extLst>
              <a:ext uri="{FF2B5EF4-FFF2-40B4-BE49-F238E27FC236}">
                <a16:creationId xmlns:a16="http://schemas.microsoft.com/office/drawing/2014/main" id="{D76CA83E-D8D6-1CEA-F1FF-5A7CF2265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532" y="4082372"/>
            <a:ext cx="5007174" cy="2661047"/>
          </a:xfrm>
          <a:prstGeom prst="rect">
            <a:avLst/>
          </a:prstGeom>
        </p:spPr>
      </p:pic>
    </p:spTree>
    <p:extLst>
      <p:ext uri="{BB962C8B-B14F-4D97-AF65-F5344CB8AC3E}">
        <p14:creationId xmlns:p14="http://schemas.microsoft.com/office/powerpoint/2010/main" val="18806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C44D-AA40-272F-74BD-B60F9A409E6F}"/>
              </a:ext>
            </a:extLst>
          </p:cNvPr>
          <p:cNvSpPr>
            <a:spLocks noGrp="1"/>
          </p:cNvSpPr>
          <p:nvPr>
            <p:ph type="title"/>
          </p:nvPr>
        </p:nvSpPr>
        <p:spPr>
          <a:xfrm>
            <a:off x="-214241" y="195976"/>
            <a:ext cx="9304733" cy="635065"/>
          </a:xfrm>
        </p:spPr>
        <p:txBody>
          <a:bodyPr>
            <a:normAutofit/>
          </a:bodyPr>
          <a:lstStyle/>
          <a:p>
            <a:pPr algn="ctr"/>
            <a:r>
              <a:rPr lang="fr-FR" sz="3200" b="1" dirty="0">
                <a:solidFill>
                  <a:schemeClr val="accent1"/>
                </a:solidFill>
              </a:rPr>
              <a:t>D</a:t>
            </a:r>
            <a:r>
              <a:rPr lang="fr-FR" sz="3200" b="1">
                <a:solidFill>
                  <a:schemeClr val="accent1"/>
                </a:solidFill>
              </a:rPr>
              <a:t>. </a:t>
            </a:r>
            <a:r>
              <a:rPr lang="fr-FR" sz="3200" b="1" u="sng" dirty="0">
                <a:solidFill>
                  <a:schemeClr val="accent1"/>
                </a:solidFill>
              </a:rPr>
              <a:t>Le besoin </a:t>
            </a:r>
            <a:r>
              <a:rPr lang="fr-FR" sz="3200" b="1" u="sng">
                <a:solidFill>
                  <a:schemeClr val="accent1"/>
                </a:solidFill>
              </a:rPr>
              <a:t>de livres en anglais au primaire</a:t>
            </a:r>
            <a:endParaRPr lang="fr-FR" sz="3200" b="1" u="sng" dirty="0">
              <a:solidFill>
                <a:schemeClr val="accent1"/>
              </a:solidFill>
            </a:endParaRPr>
          </a:p>
        </p:txBody>
      </p:sp>
      <p:sp>
        <p:nvSpPr>
          <p:cNvPr id="3" name="Espace réservé du contenu 2">
            <a:extLst>
              <a:ext uri="{FF2B5EF4-FFF2-40B4-BE49-F238E27FC236}">
                <a16:creationId xmlns:a16="http://schemas.microsoft.com/office/drawing/2014/main" id="{2EEC3355-AC5C-82DE-2DF3-D9211CB95C7F}"/>
              </a:ext>
            </a:extLst>
          </p:cNvPr>
          <p:cNvSpPr>
            <a:spLocks noGrp="1"/>
          </p:cNvSpPr>
          <p:nvPr>
            <p:ph idx="1"/>
          </p:nvPr>
        </p:nvSpPr>
        <p:spPr>
          <a:xfrm>
            <a:off x="831273" y="1080656"/>
            <a:ext cx="10545290" cy="1293397"/>
          </a:xfrm>
        </p:spPr>
        <p:txBody>
          <a:bodyPr/>
          <a:lstStyle/>
          <a:p>
            <a:pPr marL="0" indent="0" algn="just">
              <a:buNone/>
            </a:pPr>
            <a:r>
              <a:rPr lang="fr-FR" dirty="0">
                <a:solidFill>
                  <a:srgbClr val="7030A0"/>
                </a:solidFill>
              </a:rPr>
              <a:t>Nous avons une bibliothèque qui compte </a:t>
            </a:r>
            <a:r>
              <a:rPr lang="fr-FR">
                <a:solidFill>
                  <a:srgbClr val="7030A0"/>
                </a:solidFill>
              </a:rPr>
              <a:t>5800 livres en français, cependant </a:t>
            </a:r>
            <a:r>
              <a:rPr lang="fr-FR" i="1" dirty="0">
                <a:solidFill>
                  <a:srgbClr val="7030A0"/>
                </a:solidFill>
              </a:rPr>
              <a:t>nous n’avons pas de livre  </a:t>
            </a:r>
            <a:r>
              <a:rPr lang="fr-FR" i="1">
                <a:solidFill>
                  <a:srgbClr val="7030A0"/>
                </a:solidFill>
              </a:rPr>
              <a:t>en anglais  </a:t>
            </a:r>
            <a:r>
              <a:rPr lang="fr-FR" i="1" dirty="0">
                <a:solidFill>
                  <a:srgbClr val="7030A0"/>
                </a:solidFill>
              </a:rPr>
              <a:t>pour satisfaire les écoliers qui sont formés en langue anglaise.</a:t>
            </a:r>
          </a:p>
        </p:txBody>
      </p:sp>
      <p:pic>
        <p:nvPicPr>
          <p:cNvPr id="4" name="Image 4">
            <a:extLst>
              <a:ext uri="{FF2B5EF4-FFF2-40B4-BE49-F238E27FC236}">
                <a16:creationId xmlns:a16="http://schemas.microsoft.com/office/drawing/2014/main" id="{215DBC53-9574-5CF0-BDF8-302766745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0813" y="3429000"/>
            <a:ext cx="5179358" cy="3004457"/>
          </a:xfrm>
          <a:prstGeom prst="rect">
            <a:avLst/>
          </a:prstGeom>
        </p:spPr>
      </p:pic>
      <p:pic>
        <p:nvPicPr>
          <p:cNvPr id="5" name="Image 5">
            <a:extLst>
              <a:ext uri="{FF2B5EF4-FFF2-40B4-BE49-F238E27FC236}">
                <a16:creationId xmlns:a16="http://schemas.microsoft.com/office/drawing/2014/main" id="{40B1D5DF-31FC-5F97-5BFE-836A88A77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2" y="2692025"/>
            <a:ext cx="4859915" cy="2657475"/>
          </a:xfrm>
          <a:prstGeom prst="rect">
            <a:avLst/>
          </a:prstGeom>
        </p:spPr>
      </p:pic>
    </p:spTree>
    <p:extLst>
      <p:ext uri="{BB962C8B-B14F-4D97-AF65-F5344CB8AC3E}">
        <p14:creationId xmlns:p14="http://schemas.microsoft.com/office/powerpoint/2010/main" val="253989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5C00C-BC05-B049-5DF2-BD53B5FB5430}"/>
              </a:ext>
            </a:extLst>
          </p:cNvPr>
          <p:cNvSpPr>
            <a:spLocks noGrp="1"/>
          </p:cNvSpPr>
          <p:nvPr>
            <p:ph type="title"/>
          </p:nvPr>
        </p:nvSpPr>
        <p:spPr/>
        <p:txBody>
          <a:bodyPr/>
          <a:lstStyle/>
          <a:p>
            <a:pPr algn="ctr"/>
            <a:r>
              <a:rPr lang="fr-FR" b="1" u="sng">
                <a:solidFill>
                  <a:schemeClr val="accent2"/>
                </a:solidFill>
              </a:rPr>
              <a:t>VISIONNAIRE – FONDATRICE </a:t>
            </a:r>
          </a:p>
        </p:txBody>
      </p:sp>
      <p:sp>
        <p:nvSpPr>
          <p:cNvPr id="3" name="Espace réservé du contenu 2">
            <a:extLst>
              <a:ext uri="{FF2B5EF4-FFF2-40B4-BE49-F238E27FC236}">
                <a16:creationId xmlns:a16="http://schemas.microsoft.com/office/drawing/2014/main" id="{D062C90F-09C5-CCDB-FE43-519DC6FB1CE7}"/>
              </a:ext>
            </a:extLst>
          </p:cNvPr>
          <p:cNvSpPr>
            <a:spLocks noGrp="1"/>
          </p:cNvSpPr>
          <p:nvPr>
            <p:ph sz="half" idx="1"/>
          </p:nvPr>
        </p:nvSpPr>
        <p:spPr>
          <a:xfrm>
            <a:off x="445227" y="1831578"/>
            <a:ext cx="5181600" cy="728266"/>
          </a:xfrm>
        </p:spPr>
        <p:txBody>
          <a:bodyPr>
            <a:normAutofit/>
          </a:bodyPr>
          <a:lstStyle/>
          <a:p>
            <a:r>
              <a:rPr lang="fr-FR" sz="3600" b="1">
                <a:solidFill>
                  <a:schemeClr val="accent6"/>
                </a:solidFill>
              </a:rPr>
              <a:t>Mme IVAHA Rosette</a:t>
            </a:r>
            <a:r>
              <a:rPr lang="fr-FR" sz="3200" b="1">
                <a:solidFill>
                  <a:schemeClr val="accent6"/>
                </a:solidFill>
              </a:rPr>
              <a:t> </a:t>
            </a:r>
          </a:p>
        </p:txBody>
      </p:sp>
      <p:pic>
        <p:nvPicPr>
          <p:cNvPr id="5" name="Image 5">
            <a:extLst>
              <a:ext uri="{FF2B5EF4-FFF2-40B4-BE49-F238E27FC236}">
                <a16:creationId xmlns:a16="http://schemas.microsoft.com/office/drawing/2014/main" id="{CBDC6F85-DF3E-C9FE-77D8-8F291C22E8E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309" y="3429000"/>
            <a:ext cx="5525691" cy="2882900"/>
          </a:xfrm>
          <a:prstGeom prst="rect">
            <a:avLst/>
          </a:prstGeom>
          <a:ln>
            <a:noFill/>
          </a:ln>
          <a:effectLst>
            <a:softEdge rad="112500"/>
          </a:effectLst>
        </p:spPr>
      </p:pic>
      <p:pic>
        <p:nvPicPr>
          <p:cNvPr id="6" name="Image 6">
            <a:extLst>
              <a:ext uri="{FF2B5EF4-FFF2-40B4-BE49-F238E27FC236}">
                <a16:creationId xmlns:a16="http://schemas.microsoft.com/office/drawing/2014/main" id="{BE99D54B-B615-F8EF-F3C2-C7F12986A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733" y="1602185"/>
            <a:ext cx="4728041" cy="4890690"/>
          </a:xfrm>
          <a:prstGeom prst="rect">
            <a:avLst/>
          </a:prstGeom>
          <a:ln>
            <a:noFill/>
          </a:ln>
          <a:effectLst>
            <a:softEdge rad="112500"/>
          </a:effectLst>
        </p:spPr>
      </p:pic>
    </p:spTree>
    <p:extLst>
      <p:ext uri="{BB962C8B-B14F-4D97-AF65-F5344CB8AC3E}">
        <p14:creationId xmlns:p14="http://schemas.microsoft.com/office/powerpoint/2010/main" val="406502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5313F7-1359-C0DD-E805-D9750BAD427D}"/>
              </a:ext>
            </a:extLst>
          </p:cNvPr>
          <p:cNvSpPr>
            <a:spLocks noGrp="1"/>
          </p:cNvSpPr>
          <p:nvPr>
            <p:ph type="title"/>
          </p:nvPr>
        </p:nvSpPr>
        <p:spPr/>
        <p:txBody>
          <a:bodyPr>
            <a:normAutofit/>
          </a:bodyPr>
          <a:lstStyle/>
          <a:p>
            <a:pPr algn="ctr"/>
            <a:r>
              <a:rPr lang="fr-FR" sz="4000" b="1" u="sng">
                <a:solidFill>
                  <a:schemeClr val="accent2"/>
                </a:solidFill>
              </a:rPr>
              <a:t>ADMINISTRATION </a:t>
            </a:r>
            <a:endParaRPr lang="fr-FR" sz="4000" b="1" u="sng" dirty="0">
              <a:solidFill>
                <a:schemeClr val="accent2"/>
              </a:solidFill>
            </a:endParaRPr>
          </a:p>
        </p:txBody>
      </p:sp>
      <p:sp>
        <p:nvSpPr>
          <p:cNvPr id="6" name="Espace réservé du contenu 5"/>
          <p:cNvSpPr>
            <a:spLocks noGrp="1"/>
          </p:cNvSpPr>
          <p:nvPr>
            <p:ph sz="half" idx="2"/>
          </p:nvPr>
        </p:nvSpPr>
        <p:spPr>
          <a:xfrm>
            <a:off x="4231481" y="2027038"/>
            <a:ext cx="7960519" cy="3482579"/>
          </a:xfrm>
        </p:spPr>
        <p:txBody>
          <a:bodyPr>
            <a:normAutofit/>
          </a:bodyPr>
          <a:lstStyle/>
          <a:p>
            <a:pPr marL="0" indent="0">
              <a:buNone/>
            </a:pPr>
            <a:r>
              <a:rPr lang="fr-FR" sz="3200">
                <a:solidFill>
                  <a:schemeClr val="accent2"/>
                </a:solidFill>
              </a:rPr>
              <a:t>@Administratrice</a:t>
            </a:r>
            <a:r>
              <a:rPr lang="fr-FR" sz="3200"/>
              <a:t>: Mme Ndoumbe Agnès </a:t>
            </a:r>
          </a:p>
          <a:p>
            <a:pPr marL="0" indent="0">
              <a:buNone/>
            </a:pPr>
            <a:r>
              <a:rPr lang="fr-FR" sz="3200">
                <a:solidFill>
                  <a:schemeClr val="accent2"/>
                </a:solidFill>
              </a:rPr>
              <a:t>@Administratrice adjointe</a:t>
            </a:r>
            <a:r>
              <a:rPr lang="fr-FR" sz="3200"/>
              <a:t> :Mme Yayi Martine</a:t>
            </a:r>
          </a:p>
          <a:p>
            <a:pPr marL="0" indent="0">
              <a:buNone/>
            </a:pPr>
            <a:r>
              <a:rPr lang="fr-FR" sz="3200">
                <a:solidFill>
                  <a:schemeClr val="accent2"/>
                </a:solidFill>
              </a:rPr>
              <a:t>@Directeurs</a:t>
            </a:r>
            <a:r>
              <a:rPr lang="fr-FR" sz="3200"/>
              <a:t> :</a:t>
            </a:r>
          </a:p>
          <a:p>
            <a:pPr marL="0" indent="0">
              <a:buNone/>
            </a:pPr>
            <a:r>
              <a:rPr lang="fr-FR" sz="3200"/>
              <a:t>1: Fansim Mbopda- Maternelle Bilingue </a:t>
            </a:r>
          </a:p>
          <a:p>
            <a:pPr marL="0" indent="0">
              <a:buNone/>
            </a:pPr>
            <a:r>
              <a:rPr lang="fr-FR" sz="3200"/>
              <a:t>2: Roland Ngite – Primaire Anglophone </a:t>
            </a:r>
          </a:p>
          <a:p>
            <a:pPr marL="0" indent="0">
              <a:buNone/>
            </a:pPr>
            <a:r>
              <a:rPr lang="fr-FR" sz="3200"/>
              <a:t>3: Blaise Temo – Primaire francophone </a:t>
            </a:r>
          </a:p>
          <a:p>
            <a:pPr marL="0" indent="0">
              <a:buNone/>
            </a:pPr>
            <a:endParaRPr lang="fr-FR"/>
          </a:p>
        </p:txBody>
      </p:sp>
      <p:sp>
        <p:nvSpPr>
          <p:cNvPr id="7" name="Espace réservé du contenu 6"/>
          <p:cNvSpPr>
            <a:spLocks noGrp="1"/>
          </p:cNvSpPr>
          <p:nvPr>
            <p:ph sz="half" idx="1"/>
          </p:nvPr>
        </p:nvSpPr>
        <p:spPr>
          <a:xfrm>
            <a:off x="213122" y="2071685"/>
            <a:ext cx="3108722" cy="839393"/>
          </a:xfrm>
        </p:spPr>
        <p:txBody>
          <a:bodyPr>
            <a:normAutofit/>
          </a:bodyPr>
          <a:lstStyle/>
          <a:p>
            <a:r>
              <a:rPr lang="fr-FR" sz="3500">
                <a:solidFill>
                  <a:schemeClr val="accent1"/>
                </a:solidFill>
              </a:rPr>
              <a:t>Organigramme</a:t>
            </a:r>
          </a:p>
          <a:p>
            <a:endParaRPr lang="fr-FR" dirty="0">
              <a:solidFill>
                <a:schemeClr val="accent2"/>
              </a:solidFill>
            </a:endParaRPr>
          </a:p>
        </p:txBody>
      </p:sp>
    </p:spTree>
    <p:extLst>
      <p:ext uri="{BB962C8B-B14F-4D97-AF65-F5344CB8AC3E}">
        <p14:creationId xmlns:p14="http://schemas.microsoft.com/office/powerpoint/2010/main" val="110570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09344" y="3149603"/>
            <a:ext cx="5981389" cy="2743991"/>
          </a:xfrm>
        </p:spPr>
        <p:txBody>
          <a:bodyPr>
            <a:normAutofit/>
          </a:bodyPr>
          <a:lstStyle/>
          <a:p>
            <a:pPr algn="just"/>
            <a:r>
              <a:rPr lang="fr-FR">
                <a:solidFill>
                  <a:schemeClr val="accent1"/>
                </a:solidFill>
              </a:rPr>
              <a:t>695272207/ 680 199 339/694 114 501</a:t>
            </a:r>
          </a:p>
          <a:p>
            <a:pPr algn="just"/>
            <a:r>
              <a:rPr lang="fr-FR">
                <a:solidFill>
                  <a:schemeClr val="accent1"/>
                </a:solidFill>
              </a:rPr>
              <a:t> </a:t>
            </a:r>
            <a:r>
              <a:rPr lang="fr-FR">
                <a:solidFill>
                  <a:schemeClr val="accent2"/>
                </a:solidFill>
              </a:rPr>
              <a:t>esperancedivine.nfshost.com</a:t>
            </a:r>
          </a:p>
          <a:p>
            <a:pPr algn="just"/>
            <a:r>
              <a:rPr lang="fr-FR">
                <a:solidFill>
                  <a:schemeClr val="accent1"/>
                </a:solidFill>
              </a:rPr>
              <a:t>groupe </a:t>
            </a:r>
            <a:r>
              <a:rPr lang="fr-FR" dirty="0">
                <a:solidFill>
                  <a:schemeClr val="accent1"/>
                </a:solidFill>
              </a:rPr>
              <a:t>scolaire bilingue </a:t>
            </a:r>
            <a:r>
              <a:rPr lang="fr-FR">
                <a:solidFill>
                  <a:schemeClr val="accent1"/>
                </a:solidFill>
              </a:rPr>
              <a:t>espérance divine/Facebook.com</a:t>
            </a:r>
            <a:endParaRPr lang="fr-FR" dirty="0">
              <a:solidFill>
                <a:schemeClr val="accent1"/>
              </a:solidFill>
            </a:endParaRPr>
          </a:p>
          <a:p>
            <a:pPr algn="just"/>
            <a:r>
              <a:rPr lang="fr-FR">
                <a:solidFill>
                  <a:schemeClr val="accent1"/>
                </a:solidFill>
              </a:rPr>
              <a:t> </a:t>
            </a:r>
            <a:r>
              <a:rPr lang="fr-FR" dirty="0" err="1">
                <a:solidFill>
                  <a:schemeClr val="accent2"/>
                </a:solidFill>
              </a:rPr>
              <a:t>Sodiko</a:t>
            </a:r>
            <a:r>
              <a:rPr lang="fr-FR" dirty="0">
                <a:solidFill>
                  <a:schemeClr val="accent2"/>
                </a:solidFill>
              </a:rPr>
              <a:t> village, </a:t>
            </a:r>
            <a:r>
              <a:rPr lang="fr-FR" dirty="0" err="1">
                <a:solidFill>
                  <a:schemeClr val="accent2"/>
                </a:solidFill>
              </a:rPr>
              <a:t>Bonaberie</a:t>
            </a:r>
            <a:r>
              <a:rPr lang="fr-FR">
                <a:solidFill>
                  <a:schemeClr val="accent2"/>
                </a:solidFill>
              </a:rPr>
              <a:t>, Douala.</a:t>
            </a:r>
          </a:p>
          <a:p>
            <a:endParaRPr lang="fr-FR" dirty="0">
              <a:solidFill>
                <a:schemeClr val="accent2"/>
              </a:solidFill>
            </a:endParaRPr>
          </a:p>
        </p:txBody>
      </p:sp>
      <p:pic>
        <p:nvPicPr>
          <p:cNvPr id="5" name="Image 5">
            <a:extLst>
              <a:ext uri="{FF2B5EF4-FFF2-40B4-BE49-F238E27FC236}">
                <a16:creationId xmlns:a16="http://schemas.microsoft.com/office/drawing/2014/main" id="{70F0EA66-E69D-AC31-3A04-1AA428EC9E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267" y="2518173"/>
            <a:ext cx="4013670" cy="3536552"/>
          </a:xfrm>
        </p:spPr>
      </p:pic>
      <p:pic>
        <p:nvPicPr>
          <p:cNvPr id="4" name="Image 5">
            <a:extLst>
              <a:ext uri="{FF2B5EF4-FFF2-40B4-BE49-F238E27FC236}">
                <a16:creationId xmlns:a16="http://schemas.microsoft.com/office/drawing/2014/main" id="{8E6DB183-D045-A84E-6332-9535C864E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158" y="1"/>
            <a:ext cx="3491495" cy="2553495"/>
          </a:xfrm>
          <a:prstGeom prst="rect">
            <a:avLst/>
          </a:prstGeom>
        </p:spPr>
      </p:pic>
    </p:spTree>
    <p:extLst>
      <p:ext uri="{BB962C8B-B14F-4D97-AF65-F5344CB8AC3E}">
        <p14:creationId xmlns:p14="http://schemas.microsoft.com/office/powerpoint/2010/main" val="175187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C2D93119-50AA-CB86-3D61-4171C683C01C}"/>
              </a:ext>
            </a:extLst>
          </p:cNvPr>
          <p:cNvSpPr>
            <a:spLocks noGrp="1"/>
          </p:cNvSpPr>
          <p:nvPr>
            <p:ph idx="1"/>
          </p:nvPr>
        </p:nvSpPr>
        <p:spPr>
          <a:xfrm>
            <a:off x="232172" y="582662"/>
            <a:ext cx="5179219" cy="6275338"/>
          </a:xfrm>
        </p:spPr>
        <p:txBody>
          <a:bodyPr>
            <a:noAutofit/>
          </a:bodyPr>
          <a:lstStyle/>
          <a:p>
            <a:r>
              <a:rPr lang="fr-FR" sz="1400" b="1" dirty="0"/>
              <a:t>Avant propos</a:t>
            </a:r>
          </a:p>
          <a:p>
            <a:pPr marL="571500" indent="-571500">
              <a:buAutoNum type="romanUcPeriod"/>
            </a:pPr>
            <a:r>
              <a:rPr lang="fr-FR" sz="1400" b="1" dirty="0"/>
              <a:t>Présentation générale du Groupe Scolaire Bilingue Espérance Divine.</a:t>
            </a:r>
          </a:p>
          <a:p>
            <a:pPr marL="0" indent="0">
              <a:buNone/>
            </a:pPr>
            <a:r>
              <a:rPr lang="fr-FR" sz="1400" b="1" dirty="0"/>
              <a:t>      A</a:t>
            </a:r>
            <a:r>
              <a:rPr lang="fr-FR" sz="1400" b="1"/>
              <a:t>.  Vision et Mission </a:t>
            </a:r>
            <a:endParaRPr lang="fr-FR" sz="1400" b="1" dirty="0"/>
          </a:p>
          <a:p>
            <a:pPr marL="0" indent="0">
              <a:buNone/>
            </a:pPr>
            <a:r>
              <a:rPr lang="fr-FR" sz="1400" b="1" dirty="0"/>
              <a:t>      B. Une Administration et Un Staff </a:t>
            </a:r>
            <a:r>
              <a:rPr lang="fr-FR" sz="1400" b="1"/>
              <a:t>Dynamique </a:t>
            </a:r>
          </a:p>
          <a:p>
            <a:pPr marL="0" indent="0">
              <a:buNone/>
            </a:pPr>
            <a:r>
              <a:rPr lang="fr-FR" sz="1400" b="1"/>
              <a:t>      C. La section maternelle : Un incubateur de talents </a:t>
            </a:r>
            <a:endParaRPr lang="fr-FR" sz="1400" b="1" dirty="0"/>
          </a:p>
          <a:p>
            <a:pPr marL="0" indent="0">
              <a:buNone/>
            </a:pPr>
            <a:r>
              <a:rPr lang="fr-FR" sz="1400" b="1"/>
              <a:t>      D. Des écoliers </a:t>
            </a:r>
            <a:r>
              <a:rPr lang="fr-FR" sz="1400" b="1" dirty="0"/>
              <a:t>exceptionnels.</a:t>
            </a:r>
          </a:p>
          <a:p>
            <a:pPr marL="0" indent="0">
              <a:buNone/>
            </a:pPr>
            <a:r>
              <a:rPr lang="fr-FR" sz="1400" b="1" dirty="0"/>
              <a:t>II. Perspective de développement</a:t>
            </a:r>
          </a:p>
          <a:p>
            <a:pPr marL="0" indent="0">
              <a:buNone/>
            </a:pPr>
            <a:r>
              <a:rPr lang="fr-FR" sz="1400" b="1" dirty="0"/>
              <a:t>      A. Objectifs stratégiques</a:t>
            </a:r>
          </a:p>
          <a:p>
            <a:pPr marL="0" indent="0">
              <a:buNone/>
            </a:pPr>
            <a:r>
              <a:rPr lang="fr-FR" sz="1400" b="1" dirty="0"/>
              <a:t>      B. Un triple champs d’action  </a:t>
            </a:r>
          </a:p>
          <a:p>
            <a:pPr marL="0" indent="0">
              <a:buNone/>
            </a:pPr>
            <a:r>
              <a:rPr lang="fr-FR" sz="1400" b="1" dirty="0"/>
              <a:t>III. Stratégies adoptées</a:t>
            </a:r>
          </a:p>
          <a:p>
            <a:pPr marL="0" indent="0">
              <a:buNone/>
            </a:pPr>
            <a:r>
              <a:rPr lang="fr-FR" sz="1400" b="1" dirty="0"/>
              <a:t>      A. Une communication 2.0</a:t>
            </a:r>
          </a:p>
          <a:p>
            <a:pPr marL="0" indent="0">
              <a:buNone/>
            </a:pPr>
            <a:r>
              <a:rPr lang="fr-FR" sz="1400" b="1" dirty="0"/>
              <a:t>      B. Stratégies de levée de fond </a:t>
            </a:r>
          </a:p>
          <a:p>
            <a:pPr marL="0" indent="0">
              <a:buNone/>
            </a:pPr>
            <a:r>
              <a:rPr lang="fr-FR" sz="1400" b="1" dirty="0"/>
              <a:t>IV. Difficultés: LES BESOINS </a:t>
            </a:r>
          </a:p>
          <a:p>
            <a:pPr marL="0" indent="0">
              <a:buNone/>
            </a:pPr>
            <a:r>
              <a:rPr lang="fr-FR" sz="1400" b="1" dirty="0"/>
              <a:t>      A. Besoin de fond propre</a:t>
            </a:r>
          </a:p>
          <a:p>
            <a:pPr marL="0" indent="0">
              <a:buNone/>
            </a:pPr>
            <a:r>
              <a:rPr lang="fr-FR" sz="1400" b="1" dirty="0"/>
              <a:t>      B. Un grand besoin matériel</a:t>
            </a:r>
          </a:p>
          <a:p>
            <a:pPr marL="0" indent="0">
              <a:buNone/>
            </a:pPr>
            <a:r>
              <a:rPr lang="fr-FR" sz="1400" b="1" dirty="0"/>
              <a:t>      </a:t>
            </a:r>
            <a:r>
              <a:rPr lang="fr-FR" sz="1400" b="1"/>
              <a:t>C. Des besoins spécifiques pour la maternelle </a:t>
            </a:r>
          </a:p>
          <a:p>
            <a:pPr marL="0" indent="0">
              <a:buNone/>
            </a:pPr>
            <a:r>
              <a:rPr lang="fr-FR" sz="1400" b="1"/>
              <a:t>      D. Le besoin de livre en anglais au primaire</a:t>
            </a:r>
          </a:p>
          <a:p>
            <a:r>
              <a:rPr lang="fr-FR" sz="1400" b="1"/>
              <a:t>Visionnaire Fondatrice</a:t>
            </a:r>
          </a:p>
          <a:p>
            <a:r>
              <a:rPr lang="fr-FR" sz="1400" b="1"/>
              <a:t>Administration / Contacts</a:t>
            </a:r>
            <a:endParaRPr lang="fr-FR" sz="1400" b="1" dirty="0"/>
          </a:p>
          <a:p>
            <a:pPr marL="0" indent="0">
              <a:buNone/>
            </a:pPr>
            <a:endParaRPr lang="fr-FR" sz="1400" b="1" dirty="0"/>
          </a:p>
          <a:p>
            <a:endParaRPr lang="fr-FR" sz="1600" b="1" dirty="0"/>
          </a:p>
          <a:p>
            <a:pPr marL="0" indent="0">
              <a:buNone/>
            </a:pPr>
            <a:endParaRPr lang="fr-FR" sz="1600" b="1" dirty="0"/>
          </a:p>
          <a:p>
            <a:pPr marL="0" indent="0">
              <a:buNone/>
            </a:pPr>
            <a:endParaRPr lang="fr-FR" sz="1600" b="1" dirty="0"/>
          </a:p>
          <a:p>
            <a:pPr marL="0" indent="0">
              <a:buNone/>
            </a:pPr>
            <a:endParaRPr lang="fr-FR" sz="1600" dirty="0"/>
          </a:p>
        </p:txBody>
      </p:sp>
      <p:sp>
        <p:nvSpPr>
          <p:cNvPr id="8" name="Titre 7">
            <a:extLst>
              <a:ext uri="{FF2B5EF4-FFF2-40B4-BE49-F238E27FC236}">
                <a16:creationId xmlns:a16="http://schemas.microsoft.com/office/drawing/2014/main" id="{D0DD9C7B-E009-3EBB-30BC-3B8CBA7639A5}"/>
              </a:ext>
            </a:extLst>
          </p:cNvPr>
          <p:cNvSpPr>
            <a:spLocks noGrp="1"/>
          </p:cNvSpPr>
          <p:nvPr>
            <p:ph type="title"/>
          </p:nvPr>
        </p:nvSpPr>
        <p:spPr>
          <a:xfrm>
            <a:off x="2821781" y="0"/>
            <a:ext cx="6697265" cy="812602"/>
          </a:xfrm>
        </p:spPr>
        <p:txBody>
          <a:bodyPr/>
          <a:lstStyle/>
          <a:p>
            <a:pPr algn="just"/>
            <a:r>
              <a:rPr lang="fr-FR" dirty="0"/>
              <a:t>                </a:t>
            </a:r>
            <a:r>
              <a:rPr lang="fr-FR" sz="4000" b="1" u="sng" dirty="0">
                <a:solidFill>
                  <a:schemeClr val="accent2"/>
                </a:solidFill>
              </a:rPr>
              <a:t>SOMMAIRE</a:t>
            </a:r>
            <a:r>
              <a:rPr lang="fr-FR" dirty="0"/>
              <a:t> </a:t>
            </a:r>
          </a:p>
        </p:txBody>
      </p:sp>
      <p:pic>
        <p:nvPicPr>
          <p:cNvPr id="9" name="Image 9">
            <a:extLst>
              <a:ext uri="{FF2B5EF4-FFF2-40B4-BE49-F238E27FC236}">
                <a16:creationId xmlns:a16="http://schemas.microsoft.com/office/drawing/2014/main" id="{B73921A9-774C-78D9-D7EF-14DF12F3A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391" y="1553766"/>
            <a:ext cx="6387703" cy="4721572"/>
          </a:xfrm>
          <a:prstGeom prst="rect">
            <a:avLst/>
          </a:prstGeom>
        </p:spPr>
      </p:pic>
    </p:spTree>
    <p:extLst>
      <p:ext uri="{BB962C8B-B14F-4D97-AF65-F5344CB8AC3E}">
        <p14:creationId xmlns:p14="http://schemas.microsoft.com/office/powerpoint/2010/main" val="2794569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17CAEBE-2E67-863D-DFDD-1D157B198CFC}"/>
              </a:ext>
            </a:extLst>
          </p:cNvPr>
          <p:cNvSpPr>
            <a:spLocks noGrp="1"/>
          </p:cNvSpPr>
          <p:nvPr>
            <p:ph idx="1"/>
          </p:nvPr>
        </p:nvSpPr>
        <p:spPr>
          <a:xfrm>
            <a:off x="482203" y="1573607"/>
            <a:ext cx="6405563" cy="4290617"/>
          </a:xfrm>
        </p:spPr>
        <p:txBody>
          <a:bodyPr/>
          <a:lstStyle/>
          <a:p>
            <a:pPr algn="just"/>
            <a:r>
              <a:rPr lang="fr-FR" dirty="0"/>
              <a:t>Fondé en 2019 avec pour socle </a:t>
            </a:r>
            <a:r>
              <a:rPr lang="fr-FR"/>
              <a:t>l’arrêté Numéro 130</a:t>
            </a:r>
            <a:r>
              <a:rPr lang="fr-FR" dirty="0"/>
              <a:t>/JA/A/</a:t>
            </a:r>
            <a:r>
              <a:rPr lang="fr-FR" dirty="0" err="1"/>
              <a:t>Minedub</a:t>
            </a:r>
            <a:r>
              <a:rPr lang="fr-FR" dirty="0"/>
              <a:t>/SG/ DSEPB/SDAAP, le groupe scolaire Bilingue Espérance  Divine a pour but de former les futurs leaders. Dans cette optique, nous ciblons principalement les enfants défavorisés et secondairement les autres enfants. Ceci dans le but de promouvoir la paix, la tolérance et le vivre ensemble.</a:t>
            </a:r>
          </a:p>
        </p:txBody>
      </p:sp>
      <p:sp>
        <p:nvSpPr>
          <p:cNvPr id="7" name="Titre 6">
            <a:extLst>
              <a:ext uri="{FF2B5EF4-FFF2-40B4-BE49-F238E27FC236}">
                <a16:creationId xmlns:a16="http://schemas.microsoft.com/office/drawing/2014/main" id="{A99F23C3-6F71-1639-A722-FCBF9B670DBB}"/>
              </a:ext>
            </a:extLst>
          </p:cNvPr>
          <p:cNvSpPr>
            <a:spLocks noGrp="1"/>
          </p:cNvSpPr>
          <p:nvPr>
            <p:ph type="title"/>
          </p:nvPr>
        </p:nvSpPr>
        <p:spPr>
          <a:xfrm>
            <a:off x="4125516" y="0"/>
            <a:ext cx="4709726" cy="1019968"/>
          </a:xfrm>
        </p:spPr>
        <p:txBody>
          <a:bodyPr/>
          <a:lstStyle/>
          <a:p>
            <a:r>
              <a:rPr lang="fr-FR" b="1" u="sng">
                <a:solidFill>
                  <a:schemeClr val="accent2"/>
                </a:solidFill>
              </a:rPr>
              <a:t>Avant - propos</a:t>
            </a:r>
            <a:r>
              <a:rPr lang="fr-FR" b="1"/>
              <a:t> </a:t>
            </a:r>
          </a:p>
        </p:txBody>
      </p:sp>
      <p:pic>
        <p:nvPicPr>
          <p:cNvPr id="2" name="Image 2">
            <a:extLst>
              <a:ext uri="{FF2B5EF4-FFF2-40B4-BE49-F238E27FC236}">
                <a16:creationId xmlns:a16="http://schemas.microsoft.com/office/drawing/2014/main" id="{23B26926-4B89-DBC0-8DF8-830332A6B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5472" y="1573607"/>
            <a:ext cx="4124325" cy="4909346"/>
          </a:xfrm>
          <a:prstGeom prst="rect">
            <a:avLst/>
          </a:prstGeom>
        </p:spPr>
      </p:pic>
    </p:spTree>
    <p:extLst>
      <p:ext uri="{BB962C8B-B14F-4D97-AF65-F5344CB8AC3E}">
        <p14:creationId xmlns:p14="http://schemas.microsoft.com/office/powerpoint/2010/main" val="182013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3CAAF8C-DBF2-8DF0-DAD0-5885FC6F7BEF}"/>
              </a:ext>
            </a:extLst>
          </p:cNvPr>
          <p:cNvSpPr>
            <a:spLocks noGrp="1"/>
          </p:cNvSpPr>
          <p:nvPr>
            <p:ph idx="1"/>
          </p:nvPr>
        </p:nvSpPr>
        <p:spPr>
          <a:xfrm>
            <a:off x="464344" y="1999851"/>
            <a:ext cx="5054202" cy="4108055"/>
          </a:xfrm>
        </p:spPr>
        <p:txBody>
          <a:bodyPr>
            <a:normAutofit lnSpcReduction="10000"/>
          </a:bodyPr>
          <a:lstStyle/>
          <a:p>
            <a:pPr marL="514350" indent="-514350">
              <a:buAutoNum type="alphaUcPeriod"/>
            </a:pPr>
            <a:r>
              <a:rPr lang="fr-FR" sz="3200" b="1" u="sng" dirty="0">
                <a:solidFill>
                  <a:schemeClr val="accent1"/>
                </a:solidFill>
              </a:rPr>
              <a:t>Vision et Mission</a:t>
            </a:r>
            <a:r>
              <a:rPr lang="fr-FR" dirty="0"/>
              <a:t>.</a:t>
            </a:r>
          </a:p>
          <a:p>
            <a:pPr marL="0" indent="0" algn="just">
              <a:buNone/>
            </a:pPr>
            <a:r>
              <a:rPr lang="fr-FR" dirty="0"/>
              <a:t>Notre vision est de  donner aux milieux défavorisés et à moindre coût un enseignement de qualité.</a:t>
            </a:r>
          </a:p>
          <a:p>
            <a:pPr marL="0" indent="0" algn="just">
              <a:buNone/>
            </a:pPr>
            <a:r>
              <a:rPr lang="fr-FR" dirty="0"/>
              <a:t>C’est pourquoi la mission est de former des citoyens équilibrés sur le plan moral, intellectuel, spirituel en même de devenir des leaders utiles à la nation </a:t>
            </a:r>
            <a:r>
              <a:rPr lang="fr-FR"/>
              <a:t>de demain. </a:t>
            </a:r>
            <a:endParaRPr lang="fr-FR" dirty="0"/>
          </a:p>
        </p:txBody>
      </p:sp>
      <p:sp>
        <p:nvSpPr>
          <p:cNvPr id="7" name="Titre 6">
            <a:extLst>
              <a:ext uri="{FF2B5EF4-FFF2-40B4-BE49-F238E27FC236}">
                <a16:creationId xmlns:a16="http://schemas.microsoft.com/office/drawing/2014/main" id="{76DB04C6-CE14-9BA5-4C30-E05CABF1E869}"/>
              </a:ext>
            </a:extLst>
          </p:cNvPr>
          <p:cNvSpPr>
            <a:spLocks noGrp="1"/>
          </p:cNvSpPr>
          <p:nvPr>
            <p:ph type="title"/>
          </p:nvPr>
        </p:nvSpPr>
        <p:spPr>
          <a:xfrm>
            <a:off x="0" y="106879"/>
            <a:ext cx="12192000" cy="1401287"/>
          </a:xfrm>
        </p:spPr>
        <p:txBody>
          <a:bodyPr>
            <a:normAutofit/>
          </a:bodyPr>
          <a:lstStyle/>
          <a:p>
            <a:pPr algn="ctr"/>
            <a:r>
              <a:rPr lang="fr-FR" sz="4000" b="1" dirty="0">
                <a:solidFill>
                  <a:schemeClr val="accent2"/>
                </a:solidFill>
              </a:rPr>
              <a:t>I. </a:t>
            </a:r>
            <a:r>
              <a:rPr lang="fr-FR" sz="4000" b="1" u="sng" dirty="0">
                <a:solidFill>
                  <a:schemeClr val="accent2"/>
                </a:solidFill>
              </a:rPr>
              <a:t>Présentation du Groupe Scolaire Bilingue Espérance Divine</a:t>
            </a:r>
            <a:r>
              <a:rPr lang="fr-FR" sz="4000" b="1" dirty="0">
                <a:solidFill>
                  <a:schemeClr val="accent2"/>
                </a:solidFill>
              </a:rPr>
              <a:t>.</a:t>
            </a:r>
          </a:p>
        </p:txBody>
      </p:sp>
      <p:pic>
        <p:nvPicPr>
          <p:cNvPr id="2" name="Image 2">
            <a:extLst>
              <a:ext uri="{FF2B5EF4-FFF2-40B4-BE49-F238E27FC236}">
                <a16:creationId xmlns:a16="http://schemas.microsoft.com/office/drawing/2014/main" id="{6B0BC743-7CF8-A3F6-3B9E-02D1CD1C0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047" y="2327564"/>
            <a:ext cx="5445609" cy="3562597"/>
          </a:xfrm>
          <a:prstGeom prst="rect">
            <a:avLst/>
          </a:prstGeom>
        </p:spPr>
      </p:pic>
    </p:spTree>
    <p:extLst>
      <p:ext uri="{BB962C8B-B14F-4D97-AF65-F5344CB8AC3E}">
        <p14:creationId xmlns:p14="http://schemas.microsoft.com/office/powerpoint/2010/main" val="265245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a16="http://schemas.microsoft.com/office/drawing/2014/main" id="{BB4B0059-2998-5654-CF68-41FBBC236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469" y="581892"/>
            <a:ext cx="4600851" cy="2618508"/>
          </a:xfrm>
          <a:prstGeom prst="rect">
            <a:avLst/>
          </a:prstGeom>
        </p:spPr>
      </p:pic>
      <p:sp>
        <p:nvSpPr>
          <p:cNvPr id="2" name="Titre 1">
            <a:extLst>
              <a:ext uri="{FF2B5EF4-FFF2-40B4-BE49-F238E27FC236}">
                <a16:creationId xmlns:a16="http://schemas.microsoft.com/office/drawing/2014/main" id="{67FC4EBD-F366-A236-A363-C10BF87B3A75}"/>
              </a:ext>
            </a:extLst>
          </p:cNvPr>
          <p:cNvSpPr>
            <a:spLocks noGrp="1"/>
          </p:cNvSpPr>
          <p:nvPr>
            <p:ph type="title"/>
          </p:nvPr>
        </p:nvSpPr>
        <p:spPr>
          <a:xfrm>
            <a:off x="237786" y="0"/>
            <a:ext cx="5379522" cy="1048462"/>
          </a:xfrm>
        </p:spPr>
        <p:txBody>
          <a:bodyPr>
            <a:normAutofit fontScale="90000"/>
          </a:bodyPr>
          <a:lstStyle/>
          <a:p>
            <a:pPr algn="ctr"/>
            <a:r>
              <a:rPr lang="fr-FR" sz="3600" b="1" dirty="0">
                <a:solidFill>
                  <a:schemeClr val="accent1"/>
                </a:solidFill>
              </a:rPr>
              <a:t>B</a:t>
            </a:r>
            <a:r>
              <a:rPr lang="fr-FR" b="1" dirty="0">
                <a:solidFill>
                  <a:schemeClr val="accent1"/>
                </a:solidFill>
              </a:rPr>
              <a:t>. </a:t>
            </a:r>
            <a:r>
              <a:rPr lang="fr-FR" sz="3600" b="1" u="sng" dirty="0">
                <a:solidFill>
                  <a:schemeClr val="accent1"/>
                </a:solidFill>
              </a:rPr>
              <a:t>Une administration et Un Staff Dynamique </a:t>
            </a:r>
          </a:p>
        </p:txBody>
      </p:sp>
      <p:sp>
        <p:nvSpPr>
          <p:cNvPr id="3" name="Espace réservé du texte 2"/>
          <p:cNvSpPr>
            <a:spLocks noGrp="1"/>
          </p:cNvSpPr>
          <p:nvPr>
            <p:ph type="body" sz="half" idx="2"/>
          </p:nvPr>
        </p:nvSpPr>
        <p:spPr>
          <a:xfrm>
            <a:off x="411680" y="1048462"/>
            <a:ext cx="6573500" cy="5613085"/>
          </a:xfrm>
        </p:spPr>
        <p:txBody>
          <a:bodyPr>
            <a:noAutofit/>
          </a:bodyPr>
          <a:lstStyle/>
          <a:p>
            <a:pPr algn="just"/>
            <a:r>
              <a:rPr lang="fr-FR" sz="2400"/>
              <a:t>Espérance divine compte </a:t>
            </a:r>
            <a:r>
              <a:rPr lang="fr-FR" sz="2400" i="1">
                <a:solidFill>
                  <a:schemeClr val="accent2"/>
                </a:solidFill>
              </a:rPr>
              <a:t>18 enseignants.</a:t>
            </a:r>
          </a:p>
          <a:p>
            <a:pPr marL="342900" indent="-342900" algn="just">
              <a:buFont typeface="Arial" panose="020B0604020202020204" pitchFamily="34" charset="0"/>
              <a:buChar char="•"/>
            </a:pPr>
            <a:r>
              <a:rPr lang="fr-FR" sz="2400"/>
              <a:t> 6 Institutrices préscolaires qui sont segmenter en 2 catégories donc 2 qui donnent des cours en anglais et 2 qui donnent des cours en français.</a:t>
            </a:r>
          </a:p>
          <a:p>
            <a:pPr marL="342900" indent="-342900" algn="just">
              <a:buFont typeface="Arial" panose="020B0604020202020204" pitchFamily="34" charset="0"/>
              <a:buChar char="•"/>
            </a:pPr>
            <a:r>
              <a:rPr lang="fr-FR" sz="2400"/>
              <a:t>12 enseignants au cycle primaire donc 6 encadreurs qui délivrent des enseignements en langue anglaise et 6 en transmettent des connaissances en langue française.</a:t>
            </a:r>
          </a:p>
          <a:p>
            <a:pPr algn="just"/>
            <a:r>
              <a:rPr lang="fr-FR" sz="2400"/>
              <a:t>La direction qui résume 3 personnes, précisément une </a:t>
            </a:r>
            <a:r>
              <a:rPr lang="fr-FR" sz="2400" i="1">
                <a:solidFill>
                  <a:schemeClr val="accent2"/>
                </a:solidFill>
              </a:rPr>
              <a:t>Visionnaire - Fondatrice  et 2 administratrices.</a:t>
            </a:r>
          </a:p>
          <a:p>
            <a:pPr algn="just"/>
            <a:r>
              <a:rPr lang="fr-FR" sz="2400"/>
              <a:t>Dans la réalisation de notre vision, un personnel d'appui (de  5 personnes) fait partir de la fondation qui soutien notre équipe. Il s’agit de </a:t>
            </a:r>
            <a:r>
              <a:rPr lang="fr-FR" sz="2400">
                <a:solidFill>
                  <a:schemeClr val="accent2"/>
                </a:solidFill>
              </a:rPr>
              <a:t>02</a:t>
            </a:r>
            <a:r>
              <a:rPr lang="fr-FR" sz="2400" i="1">
                <a:solidFill>
                  <a:schemeClr val="accent2"/>
                </a:solidFill>
              </a:rPr>
              <a:t> gardiens, une aide maternelle, un moniteur informatique et un moniteur de sport.</a:t>
            </a:r>
            <a:endParaRPr lang="fr-FR" sz="2400" i="1" dirty="0">
              <a:solidFill>
                <a:schemeClr val="accent2"/>
              </a:solidFill>
            </a:endParaRPr>
          </a:p>
        </p:txBody>
      </p:sp>
      <p:pic>
        <p:nvPicPr>
          <p:cNvPr id="8" name="Image 8">
            <a:extLst>
              <a:ext uri="{FF2B5EF4-FFF2-40B4-BE49-F238E27FC236}">
                <a16:creationId xmlns:a16="http://schemas.microsoft.com/office/drawing/2014/main" id="{4B2777A7-2F02-C9F2-001E-9002F5D48E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0695" y="3200400"/>
            <a:ext cx="4619625" cy="3657599"/>
          </a:xfrm>
        </p:spPr>
      </p:pic>
    </p:spTree>
    <p:extLst>
      <p:ext uri="{BB962C8B-B14F-4D97-AF65-F5344CB8AC3E}">
        <p14:creationId xmlns:p14="http://schemas.microsoft.com/office/powerpoint/2010/main" val="22311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1F583-E42E-DB88-BCA1-D33F7C88624A}"/>
              </a:ext>
            </a:extLst>
          </p:cNvPr>
          <p:cNvSpPr>
            <a:spLocks noGrp="1"/>
          </p:cNvSpPr>
          <p:nvPr>
            <p:ph type="title"/>
          </p:nvPr>
        </p:nvSpPr>
        <p:spPr>
          <a:xfrm>
            <a:off x="-161925" y="218761"/>
            <a:ext cx="9926132" cy="749101"/>
          </a:xfrm>
        </p:spPr>
        <p:txBody>
          <a:bodyPr>
            <a:normAutofit/>
          </a:bodyPr>
          <a:lstStyle/>
          <a:p>
            <a:pPr algn="ctr"/>
            <a:r>
              <a:rPr lang="fr-FR" sz="3200" b="1">
                <a:solidFill>
                  <a:schemeClr val="accent1"/>
                </a:solidFill>
              </a:rPr>
              <a:t>C: </a:t>
            </a:r>
            <a:r>
              <a:rPr lang="fr-FR" sz="3200" b="1" u="sng">
                <a:solidFill>
                  <a:schemeClr val="accent1"/>
                </a:solidFill>
              </a:rPr>
              <a:t>La section maternelle : Un Incubateur de de talents</a:t>
            </a:r>
          </a:p>
        </p:txBody>
      </p:sp>
      <p:pic>
        <p:nvPicPr>
          <p:cNvPr id="5" name="Image 5">
            <a:extLst>
              <a:ext uri="{FF2B5EF4-FFF2-40B4-BE49-F238E27FC236}">
                <a16:creationId xmlns:a16="http://schemas.microsoft.com/office/drawing/2014/main" id="{97015217-0303-D206-DAA5-663018B9EA3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93300" y="1253331"/>
            <a:ext cx="2856891" cy="4351338"/>
          </a:xfrm>
        </p:spPr>
      </p:pic>
      <p:pic>
        <p:nvPicPr>
          <p:cNvPr id="6" name="Image 6">
            <a:extLst>
              <a:ext uri="{FF2B5EF4-FFF2-40B4-BE49-F238E27FC236}">
                <a16:creationId xmlns:a16="http://schemas.microsoft.com/office/drawing/2014/main" id="{44D80F3E-3BF0-83AF-9A00-2E8CB1322C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82956" y="2506662"/>
            <a:ext cx="3071204" cy="4132577"/>
          </a:xfrm>
        </p:spPr>
      </p:pic>
      <p:sp>
        <p:nvSpPr>
          <p:cNvPr id="8" name="ZoneTexte 7">
            <a:extLst>
              <a:ext uri="{FF2B5EF4-FFF2-40B4-BE49-F238E27FC236}">
                <a16:creationId xmlns:a16="http://schemas.microsoft.com/office/drawing/2014/main" id="{F9CC1452-7C5A-6C36-5A4A-42F066ACDBB9}"/>
              </a:ext>
            </a:extLst>
          </p:cNvPr>
          <p:cNvSpPr txBox="1"/>
          <p:nvPr/>
        </p:nvSpPr>
        <p:spPr>
          <a:xfrm>
            <a:off x="369808" y="1139433"/>
            <a:ext cx="4970109" cy="2677656"/>
          </a:xfrm>
          <a:prstGeom prst="rect">
            <a:avLst/>
          </a:prstGeom>
          <a:noFill/>
        </p:spPr>
        <p:txBody>
          <a:bodyPr wrap="square" rtlCol="0">
            <a:spAutoFit/>
          </a:bodyPr>
          <a:lstStyle/>
          <a:p>
            <a:pPr algn="just"/>
            <a:r>
              <a:rPr lang="fr-FR" sz="2400"/>
              <a:t>La maternelle est une section très sensible. C’est la raison pour laquelle nos institutrices travaillent avec dévouement et passion pour encadrer ces jeunes enfants qui sont l’avenir de notre pays en particulier et du monde en général.</a:t>
            </a:r>
          </a:p>
        </p:txBody>
      </p:sp>
      <p:pic>
        <p:nvPicPr>
          <p:cNvPr id="9" name="Image 9">
            <a:extLst>
              <a:ext uri="{FF2B5EF4-FFF2-40B4-BE49-F238E27FC236}">
                <a16:creationId xmlns:a16="http://schemas.microsoft.com/office/drawing/2014/main" id="{33C29BD0-C9E1-FF38-07BE-56393CEA1B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12" y="3988660"/>
            <a:ext cx="5179524" cy="2536682"/>
          </a:xfrm>
          <a:prstGeom prst="rect">
            <a:avLst/>
          </a:prstGeom>
        </p:spPr>
      </p:pic>
    </p:spTree>
    <p:extLst>
      <p:ext uri="{BB962C8B-B14F-4D97-AF65-F5344CB8AC3E}">
        <p14:creationId xmlns:p14="http://schemas.microsoft.com/office/powerpoint/2010/main" val="301165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FF3CA-318F-1F69-6862-72C05F8237CC}"/>
              </a:ext>
            </a:extLst>
          </p:cNvPr>
          <p:cNvSpPr>
            <a:spLocks noGrp="1"/>
          </p:cNvSpPr>
          <p:nvPr>
            <p:ph type="title"/>
          </p:nvPr>
        </p:nvSpPr>
        <p:spPr>
          <a:xfrm>
            <a:off x="259557" y="-76843"/>
            <a:ext cx="6294834" cy="1495945"/>
          </a:xfrm>
        </p:spPr>
        <p:txBody>
          <a:bodyPr>
            <a:normAutofit/>
          </a:bodyPr>
          <a:lstStyle/>
          <a:p>
            <a:r>
              <a:rPr lang="fr-FR" sz="3200" b="1">
                <a:solidFill>
                  <a:schemeClr val="accent1"/>
                </a:solidFill>
              </a:rPr>
              <a:t>D. </a:t>
            </a:r>
            <a:r>
              <a:rPr lang="fr-FR" sz="3200" b="1" u="sng" dirty="0">
                <a:solidFill>
                  <a:schemeClr val="accent1"/>
                </a:solidFill>
              </a:rPr>
              <a:t>Des Écoliers Exceptionnels</a:t>
            </a:r>
          </a:p>
        </p:txBody>
      </p:sp>
      <p:pic>
        <p:nvPicPr>
          <p:cNvPr id="4" name="Image 4">
            <a:extLst>
              <a:ext uri="{FF2B5EF4-FFF2-40B4-BE49-F238E27FC236}">
                <a16:creationId xmlns:a16="http://schemas.microsoft.com/office/drawing/2014/main" id="{BB14C2A7-CFB4-92E0-64CB-9BB14FE345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18803"/>
            <a:ext cx="4572000" cy="3420095"/>
          </a:xfrm>
        </p:spPr>
      </p:pic>
      <p:sp>
        <p:nvSpPr>
          <p:cNvPr id="5" name="Espace réservé du contenu 4"/>
          <p:cNvSpPr>
            <a:spLocks noGrp="1"/>
          </p:cNvSpPr>
          <p:nvPr>
            <p:ph sz="half" idx="2"/>
          </p:nvPr>
        </p:nvSpPr>
        <p:spPr>
          <a:xfrm>
            <a:off x="6172200" y="1739734"/>
            <a:ext cx="5181600" cy="3978234"/>
          </a:xfrm>
        </p:spPr>
        <p:txBody>
          <a:bodyPr/>
          <a:lstStyle/>
          <a:p>
            <a:pPr algn="just"/>
            <a:r>
              <a:rPr lang="fr-FR" b="1" i="1"/>
              <a:t>Le nombre total d’écoliers dans notre établissement est de 339.</a:t>
            </a:r>
          </a:p>
          <a:p>
            <a:pPr algn="just"/>
            <a:r>
              <a:rPr lang="fr-FR" b="1" i="1"/>
              <a:t>Les enfants défavorisés sont au nombre de  13.</a:t>
            </a:r>
          </a:p>
          <a:p>
            <a:pPr algn="just"/>
            <a:r>
              <a:rPr lang="fr-FR" b="1" i="1"/>
              <a:t>Enfin, au regard de l’instabilité au Nord ouest et au Sud ouest, nous soutenons 34 écoliers originaires de ces régions de notre pays.</a:t>
            </a:r>
          </a:p>
        </p:txBody>
      </p:sp>
    </p:spTree>
    <p:extLst>
      <p:ext uri="{BB962C8B-B14F-4D97-AF65-F5344CB8AC3E}">
        <p14:creationId xmlns:p14="http://schemas.microsoft.com/office/powerpoint/2010/main" val="348996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7A8C883-4787-09A4-E23A-24E4675C63E1}"/>
              </a:ext>
            </a:extLst>
          </p:cNvPr>
          <p:cNvSpPr>
            <a:spLocks noGrp="1"/>
          </p:cNvSpPr>
          <p:nvPr>
            <p:ph idx="1"/>
          </p:nvPr>
        </p:nvSpPr>
        <p:spPr>
          <a:xfrm>
            <a:off x="498872" y="1227549"/>
            <a:ext cx="7706977" cy="5303880"/>
          </a:xfrm>
        </p:spPr>
        <p:txBody>
          <a:bodyPr>
            <a:normAutofit fontScale="92500" lnSpcReduction="20000"/>
          </a:bodyPr>
          <a:lstStyle/>
          <a:p>
            <a:pPr marL="0" indent="0" algn="just">
              <a:buNone/>
            </a:pPr>
            <a:r>
              <a:rPr lang="fr-FR" sz="3500" b="1">
                <a:solidFill>
                  <a:schemeClr val="accent1"/>
                </a:solidFill>
              </a:rPr>
              <a:t>A. </a:t>
            </a:r>
            <a:r>
              <a:rPr lang="fr-FR" sz="3500" b="1" u="sng">
                <a:solidFill>
                  <a:schemeClr val="accent1"/>
                </a:solidFill>
              </a:rPr>
              <a:t>Des </a:t>
            </a:r>
            <a:r>
              <a:rPr lang="fr-FR" sz="3500" b="1" u="sng" dirty="0">
                <a:solidFill>
                  <a:schemeClr val="accent1"/>
                </a:solidFill>
              </a:rPr>
              <a:t>objectifs Stratégiques</a:t>
            </a:r>
            <a:endParaRPr lang="fr-FR" sz="3500" b="1" dirty="0">
              <a:solidFill>
                <a:schemeClr val="accent1"/>
              </a:solidFill>
            </a:endParaRPr>
          </a:p>
          <a:p>
            <a:pPr algn="just"/>
            <a:r>
              <a:rPr lang="fr-FR" b="1" i="1" dirty="0"/>
              <a:t>A cour terme</a:t>
            </a:r>
            <a:r>
              <a:rPr lang="fr-FR" dirty="0"/>
              <a:t>, atteindre le nombre d’enfants dans l’environnement immédiat c’est-à-dire en commençant par le quartier.</a:t>
            </a:r>
          </a:p>
          <a:p>
            <a:pPr algn="just"/>
            <a:r>
              <a:rPr lang="fr-FR" b="1" i="1" dirty="0"/>
              <a:t>À moyen terme </a:t>
            </a:r>
            <a:r>
              <a:rPr lang="fr-FR" dirty="0"/>
              <a:t>Élargir le rayon d’action aux autres quartiers environnants à travers l’acquisition des moyens logistiques. Assurer la formation continue de nos encadreurs à travers des séminaires, atelier et échange avec des structures partenaires compétents</a:t>
            </a:r>
          </a:p>
          <a:p>
            <a:pPr algn="just"/>
            <a:r>
              <a:rPr lang="fr-FR" b="1" i="1" dirty="0"/>
              <a:t>A long terme</a:t>
            </a:r>
            <a:r>
              <a:rPr lang="fr-FR" dirty="0"/>
              <a:t> acquérir de nouveaux espaces pour développer, implanter, élargir l’espace afin de développer notre action dans l’enseignement </a:t>
            </a:r>
            <a:r>
              <a:rPr lang="fr-FR"/>
              <a:t>secondaire. Construire </a:t>
            </a:r>
            <a:r>
              <a:rPr lang="fr-FR" dirty="0"/>
              <a:t>un étage pour des salles ateliers pour formation professionnelle des enfants en déperdition scolaire.</a:t>
            </a:r>
          </a:p>
          <a:p>
            <a:pPr marL="0" indent="0" algn="just">
              <a:buNone/>
            </a:pPr>
            <a:r>
              <a:rPr lang="fr-FR" dirty="0"/>
              <a:t> </a:t>
            </a:r>
          </a:p>
        </p:txBody>
      </p:sp>
      <p:sp>
        <p:nvSpPr>
          <p:cNvPr id="8" name="Titre 7">
            <a:extLst>
              <a:ext uri="{FF2B5EF4-FFF2-40B4-BE49-F238E27FC236}">
                <a16:creationId xmlns:a16="http://schemas.microsoft.com/office/drawing/2014/main" id="{2BDD923C-2111-C874-3C6D-AE8575168EC1}"/>
              </a:ext>
            </a:extLst>
          </p:cNvPr>
          <p:cNvSpPr>
            <a:spLocks noGrp="1"/>
          </p:cNvSpPr>
          <p:nvPr>
            <p:ph type="title"/>
          </p:nvPr>
        </p:nvSpPr>
        <p:spPr>
          <a:xfrm>
            <a:off x="261257" y="365125"/>
            <a:ext cx="9048998" cy="858033"/>
          </a:xfrm>
        </p:spPr>
        <p:txBody>
          <a:bodyPr>
            <a:normAutofit/>
          </a:bodyPr>
          <a:lstStyle/>
          <a:p>
            <a:r>
              <a:rPr lang="fr-FR" sz="4000" b="1" dirty="0">
                <a:solidFill>
                  <a:schemeClr val="accent2"/>
                </a:solidFill>
              </a:rPr>
              <a:t>II. </a:t>
            </a:r>
            <a:r>
              <a:rPr lang="fr-FR" sz="4000" b="1" u="sng" dirty="0">
                <a:solidFill>
                  <a:schemeClr val="accent2"/>
                </a:solidFill>
              </a:rPr>
              <a:t>Perspectives de développement </a:t>
            </a:r>
          </a:p>
        </p:txBody>
      </p:sp>
      <p:pic>
        <p:nvPicPr>
          <p:cNvPr id="2" name="Image 2">
            <a:extLst>
              <a:ext uri="{FF2B5EF4-FFF2-40B4-BE49-F238E27FC236}">
                <a16:creationId xmlns:a16="http://schemas.microsoft.com/office/drawing/2014/main" id="{1CA8EA7E-6540-7773-24AC-F4925A647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167" y="1583810"/>
            <a:ext cx="3569286" cy="4484482"/>
          </a:xfrm>
          <a:prstGeom prst="rect">
            <a:avLst/>
          </a:prstGeom>
        </p:spPr>
      </p:pic>
    </p:spTree>
    <p:extLst>
      <p:ext uri="{BB962C8B-B14F-4D97-AF65-F5344CB8AC3E}">
        <p14:creationId xmlns:p14="http://schemas.microsoft.com/office/powerpoint/2010/main" val="256367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F5B2C-CB6C-C7B2-1F3F-4C3183132CC1}"/>
              </a:ext>
            </a:extLst>
          </p:cNvPr>
          <p:cNvSpPr>
            <a:spLocks noGrp="1"/>
          </p:cNvSpPr>
          <p:nvPr>
            <p:ph type="title"/>
          </p:nvPr>
        </p:nvSpPr>
        <p:spPr>
          <a:xfrm>
            <a:off x="838200" y="365126"/>
            <a:ext cx="8745187" cy="1012412"/>
          </a:xfrm>
        </p:spPr>
        <p:txBody>
          <a:bodyPr>
            <a:normAutofit/>
          </a:bodyPr>
          <a:lstStyle/>
          <a:p>
            <a:r>
              <a:rPr lang="fr-FR" sz="3200" b="1" dirty="0">
                <a:solidFill>
                  <a:schemeClr val="accent1"/>
                </a:solidFill>
              </a:rPr>
              <a:t>B. </a:t>
            </a:r>
            <a:r>
              <a:rPr lang="fr-FR" sz="3200" b="1" u="sng" dirty="0">
                <a:solidFill>
                  <a:schemeClr val="accent1"/>
                </a:solidFill>
              </a:rPr>
              <a:t>Un triple Champs d’Action</a:t>
            </a:r>
            <a:r>
              <a:rPr lang="fr-FR" sz="3200" b="1" u="sng" dirty="0">
                <a:solidFill>
                  <a:schemeClr val="accent2"/>
                </a:solidFill>
              </a:rPr>
              <a:t> </a:t>
            </a:r>
          </a:p>
        </p:txBody>
      </p:sp>
      <p:sp>
        <p:nvSpPr>
          <p:cNvPr id="3" name="Espace réservé du contenu 2">
            <a:extLst>
              <a:ext uri="{FF2B5EF4-FFF2-40B4-BE49-F238E27FC236}">
                <a16:creationId xmlns:a16="http://schemas.microsoft.com/office/drawing/2014/main" id="{D3AE5072-F64C-6424-32D5-18573D182036}"/>
              </a:ext>
            </a:extLst>
          </p:cNvPr>
          <p:cNvSpPr>
            <a:spLocks noGrp="1"/>
          </p:cNvSpPr>
          <p:nvPr>
            <p:ph idx="1"/>
          </p:nvPr>
        </p:nvSpPr>
        <p:spPr>
          <a:xfrm>
            <a:off x="838200" y="1520043"/>
            <a:ext cx="10515600" cy="1484414"/>
          </a:xfrm>
        </p:spPr>
        <p:txBody>
          <a:bodyPr>
            <a:normAutofit lnSpcReduction="10000"/>
          </a:bodyPr>
          <a:lstStyle/>
          <a:p>
            <a:r>
              <a:rPr lang="fr-FR" b="1" dirty="0"/>
              <a:t>Une éducation de qualité</a:t>
            </a:r>
          </a:p>
          <a:p>
            <a:r>
              <a:rPr lang="fr-FR" b="1" dirty="0"/>
              <a:t>Une formation innovante</a:t>
            </a:r>
          </a:p>
          <a:p>
            <a:r>
              <a:rPr lang="fr-FR" b="1" dirty="0"/>
              <a:t>Une réinsertion scolaire garantie. </a:t>
            </a:r>
          </a:p>
        </p:txBody>
      </p:sp>
      <p:pic>
        <p:nvPicPr>
          <p:cNvPr id="4" name="Image 4">
            <a:extLst>
              <a:ext uri="{FF2B5EF4-FFF2-40B4-BE49-F238E27FC236}">
                <a16:creationId xmlns:a16="http://schemas.microsoft.com/office/drawing/2014/main" id="{6D01F7C2-D119-D85A-F5E3-E6039D171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148" y="3333098"/>
            <a:ext cx="4957172" cy="2940087"/>
          </a:xfrm>
          <a:prstGeom prst="rect">
            <a:avLst/>
          </a:prstGeom>
          <a:ln>
            <a:noFill/>
          </a:ln>
          <a:effectLst>
            <a:softEdge rad="112500"/>
          </a:effectLst>
        </p:spPr>
      </p:pic>
      <p:pic>
        <p:nvPicPr>
          <p:cNvPr id="5" name="Image 5">
            <a:extLst>
              <a:ext uri="{FF2B5EF4-FFF2-40B4-BE49-F238E27FC236}">
                <a16:creationId xmlns:a16="http://schemas.microsoft.com/office/drawing/2014/main" id="{94FFBDA0-D0D9-59DC-D251-D329895D9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21" y="3350475"/>
            <a:ext cx="5097854" cy="2940087"/>
          </a:xfrm>
          <a:prstGeom prst="rect">
            <a:avLst/>
          </a:prstGeom>
          <a:ln>
            <a:noFill/>
          </a:ln>
          <a:effectLst>
            <a:softEdge rad="112500"/>
          </a:effectLst>
        </p:spPr>
      </p:pic>
      <p:pic>
        <p:nvPicPr>
          <p:cNvPr id="7" name="Image 7">
            <a:extLst>
              <a:ext uri="{FF2B5EF4-FFF2-40B4-BE49-F238E27FC236}">
                <a16:creationId xmlns:a16="http://schemas.microsoft.com/office/drawing/2014/main" id="{D6249E18-170F-8B3D-82B2-B4F5D0A11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148" y="384029"/>
            <a:ext cx="4957172" cy="2683062"/>
          </a:xfrm>
          <a:prstGeom prst="rect">
            <a:avLst/>
          </a:prstGeom>
          <a:ln>
            <a:noFill/>
          </a:ln>
          <a:effectLst>
            <a:softEdge rad="112500"/>
          </a:effectLst>
        </p:spPr>
      </p:pic>
    </p:spTree>
    <p:extLst>
      <p:ext uri="{BB962C8B-B14F-4D97-AF65-F5344CB8AC3E}">
        <p14:creationId xmlns:p14="http://schemas.microsoft.com/office/powerpoint/2010/main" val="899219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2125</TotalTime>
  <Words>1068</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                SOMMAIRE </vt:lpstr>
      <vt:lpstr>Avant - propos </vt:lpstr>
      <vt:lpstr>I. Présentation du Groupe Scolaire Bilingue Espérance Divine.</vt:lpstr>
      <vt:lpstr>B. Une administration et Un Staff Dynamique </vt:lpstr>
      <vt:lpstr>C: La section maternelle : Un Incubateur de de talents</vt:lpstr>
      <vt:lpstr>D. Des Écoliers Exceptionnels</vt:lpstr>
      <vt:lpstr>II. Perspectives de développement </vt:lpstr>
      <vt:lpstr>B. Un triple Champs d’Action </vt:lpstr>
      <vt:lpstr>III. Stratégies Adoptées</vt:lpstr>
      <vt:lpstr>IV. Difficultés : LES BESOINS </vt:lpstr>
      <vt:lpstr>B. Un grand besoin Logistique général</vt:lpstr>
      <vt:lpstr>C. Des besoins spécifiques pour la maternelle </vt:lpstr>
      <vt:lpstr>D. Le besoin de livres en anglais au primaire</vt:lpstr>
      <vt:lpstr>VISIONNAIRE – FONDATRICE </vt:lpstr>
      <vt:lpstr>ADMINISTRATION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INVEST IN GHANA</dc:title>
  <dc:creator>TREND</dc:creator>
  <cp:lastModifiedBy>Adam Miyata</cp:lastModifiedBy>
  <cp:revision>76</cp:revision>
  <dcterms:created xsi:type="dcterms:W3CDTF">2020-07-07T06:42:31Z</dcterms:created>
  <dcterms:modified xsi:type="dcterms:W3CDTF">2022-07-31T19:51:10Z</dcterms:modified>
</cp:coreProperties>
</file>